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59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</p:sldIdLst>
  <p:sldSz cy="5143500" cx="9144000"/>
  <p:notesSz cx="6858000" cy="9144000"/>
  <p:embeddedFontLst>
    <p:embeddedFont>
      <p:font typeface="Roboto"/>
      <p:regular r:id="rId39"/>
      <p:bold r:id="rId40"/>
      <p:italic r:id="rId41"/>
      <p:boldItalic r:id="rId4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Roboto-bold.fntdata"/><Relationship Id="rId20" Type="http://schemas.openxmlformats.org/officeDocument/2006/relationships/slide" Target="slides/slide16.xml"/><Relationship Id="rId42" Type="http://schemas.openxmlformats.org/officeDocument/2006/relationships/font" Target="fonts/Roboto-boldItalic.fntdata"/><Relationship Id="rId41" Type="http://schemas.openxmlformats.org/officeDocument/2006/relationships/font" Target="fonts/Roboto-italic.fntdata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slide" Target="slides/slide25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11" Type="http://schemas.openxmlformats.org/officeDocument/2006/relationships/slide" Target="slides/slide7.xml"/><Relationship Id="rId33" Type="http://schemas.openxmlformats.org/officeDocument/2006/relationships/slide" Target="slides/slide29.xml"/><Relationship Id="rId10" Type="http://schemas.openxmlformats.org/officeDocument/2006/relationships/slide" Target="slides/slide6.xml"/><Relationship Id="rId32" Type="http://schemas.openxmlformats.org/officeDocument/2006/relationships/slide" Target="slides/slide28.xml"/><Relationship Id="rId13" Type="http://schemas.openxmlformats.org/officeDocument/2006/relationships/slide" Target="slides/slide9.xml"/><Relationship Id="rId35" Type="http://schemas.openxmlformats.org/officeDocument/2006/relationships/slide" Target="slides/slide31.xml"/><Relationship Id="rId12" Type="http://schemas.openxmlformats.org/officeDocument/2006/relationships/slide" Target="slides/slide8.xml"/><Relationship Id="rId34" Type="http://schemas.openxmlformats.org/officeDocument/2006/relationships/slide" Target="slides/slide30.xml"/><Relationship Id="rId15" Type="http://schemas.openxmlformats.org/officeDocument/2006/relationships/slide" Target="slides/slide11.xml"/><Relationship Id="rId37" Type="http://schemas.openxmlformats.org/officeDocument/2006/relationships/slide" Target="slides/slide33.xml"/><Relationship Id="rId14" Type="http://schemas.openxmlformats.org/officeDocument/2006/relationships/slide" Target="slides/slide10.xml"/><Relationship Id="rId36" Type="http://schemas.openxmlformats.org/officeDocument/2006/relationships/slide" Target="slides/slide32.xml"/><Relationship Id="rId17" Type="http://schemas.openxmlformats.org/officeDocument/2006/relationships/slide" Target="slides/slide13.xml"/><Relationship Id="rId39" Type="http://schemas.openxmlformats.org/officeDocument/2006/relationships/font" Target="fonts/Roboto-regular.fntdata"/><Relationship Id="rId16" Type="http://schemas.openxmlformats.org/officeDocument/2006/relationships/slide" Target="slides/slide12.xml"/><Relationship Id="rId38" Type="http://schemas.openxmlformats.org/officeDocument/2006/relationships/slide" Target="slides/slide34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4349c7fb57_0_37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4349c7fb57_0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4349c7fb57_0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4349c7fb57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4349c7fb57_0_52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4349c7fb57_0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4349c7fb57_0_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4349c7fb57_0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4349c7fb57_0_67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4349c7fb57_0_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4349c7fb57_0_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4349c7fb57_0_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4349c7fb57_0_82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4349c7fb57_0_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4349c7fb57_0_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4349c7fb57_0_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4349c7fb57_0_97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4349c7fb57_0_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4349c7fb57_0_1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4349c7fb57_0_1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c6f83aa91_0_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c6f83aa91_0_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4349c7fb57_0_112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Google Shape;222;g4349c7fb57_0_1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4349c7fb57_0_1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4349c7fb57_0_1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4349c7fb57_0_127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Google Shape;239;g4349c7fb57_0_1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4349c7fb57_0_1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g4349c7fb57_0_1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56d8b64c11_0_0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Google Shape;256;g56d8b64c11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This solution is wrong.</a:t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7053429379_1_9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Google Shape;265;g7053429379_1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This solution is wrong.</a:t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7053429379_1_18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Google Shape;284;g7053429379_1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This solution is wrong.</a:t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7053429379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3" name="Google Shape;293;g7053429379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4349c7fb57_0_1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9" name="Google Shape;299;g4349c7fb57_0_1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4349c7fb57_0_157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" name="Google Shape;307;g4349c7fb57_0_1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c6f83aa91_0_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c6f83aa91_0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623c3bd685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6" name="Google Shape;316;g623c3bd685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g623c3bd685_1_7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4" name="Google Shape;324;g623c3bd685_1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c6f83aa91_0_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" name="Google Shape;333;gc6f83aa91_0_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ge4fcf6054_0_5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5" name="Google Shape;345;ge4fcf6054_0_5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e5167432b_2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1" name="Google Shape;351;ge5167432b_2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26b17fa483_0_6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26b17fa483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4349c7fb57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4349c7fb57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4349c7fb57_0_7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4349c7fb57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4349c7fb57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4349c7fb57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4349c7fb57_0_22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4349c7fb57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4349c7fb57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4349c7fb57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flipH="1">
            <a:off x="8246400" y="4245925"/>
            <a:ext cx="897600" cy="897600"/>
          </a:xfrm>
          <a:prstGeom prst="rtTriangl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" name="Google Shape;11;p2"/>
          <p:cNvSpPr/>
          <p:nvPr/>
        </p:nvSpPr>
        <p:spPr>
          <a:xfrm flipH="1">
            <a:off x="8246400" y="4245875"/>
            <a:ext cx="897600" cy="897600"/>
          </a:xfrm>
          <a:prstGeom prst="round1Rect">
            <a:avLst>
              <a:gd fmla="val 16667" name="adj"/>
            </a:avLst>
          </a:prstGeom>
          <a:solidFill>
            <a:schemeClr val="lt1">
              <a:alpha val="6808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" name="Google Shape;12;p2"/>
          <p:cNvSpPr txBox="1"/>
          <p:nvPr>
            <p:ph type="ctrTitle"/>
          </p:nvPr>
        </p:nvSpPr>
        <p:spPr>
          <a:xfrm>
            <a:off x="390525" y="1819275"/>
            <a:ext cx="8222100" cy="933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3" name="Google Shape;13;p2"/>
          <p:cNvSpPr txBox="1"/>
          <p:nvPr>
            <p:ph idx="1" type="subTitle"/>
          </p:nvPr>
        </p:nvSpPr>
        <p:spPr>
          <a:xfrm>
            <a:off x="390525" y="2789130"/>
            <a:ext cx="8222100" cy="43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bg>
      <p:bgPr>
        <a:solidFill>
          <a:schemeClr val="accent4"/>
        </a:solidFill>
      </p:bgPr>
    </p:bg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1"/>
          <p:cNvSpPr txBox="1"/>
          <p:nvPr>
            <p:ph hasCustomPrompt="1" type="title"/>
          </p:nvPr>
        </p:nvSpPr>
        <p:spPr>
          <a:xfrm>
            <a:off x="475500" y="1258525"/>
            <a:ext cx="82221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9" name="Google Shape;59;p11"/>
          <p:cNvSpPr txBox="1"/>
          <p:nvPr>
            <p:ph idx="1" type="body"/>
          </p:nvPr>
        </p:nvSpPr>
        <p:spPr>
          <a:xfrm>
            <a:off x="475500" y="3304625"/>
            <a:ext cx="82221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0" name="Google Shape;60;p11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bg>
      <p:bgPr>
        <a:solidFill>
          <a:schemeClr val="accent4"/>
        </a:solidFill>
      </p:bgPr>
    </p:bg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2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/>
          <p:nvPr>
            <p:ph type="title"/>
          </p:nvPr>
        </p:nvSpPr>
        <p:spPr>
          <a:xfrm>
            <a:off x="460950" y="2065350"/>
            <a:ext cx="8222100" cy="1012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17" name="Google Shape;17;p3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/>
          <p:nvPr/>
        </p:nvSpPr>
        <p:spPr>
          <a:xfrm flipH="1" rot="10800000">
            <a:off x="0" y="1686000"/>
            <a:ext cx="9144000" cy="3457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" name="Google Shape;20;p4"/>
          <p:cNvSpPr/>
          <p:nvPr/>
        </p:nvSpPr>
        <p:spPr>
          <a:xfrm>
            <a:off x="0" y="168600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" name="Google Shape;21;p4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22" name="Google Shape;22;p4"/>
          <p:cNvSpPr txBox="1"/>
          <p:nvPr>
            <p:ph idx="1" type="body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3" name="Google Shape;23;p4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/>
          <p:nvPr/>
        </p:nvSpPr>
        <p:spPr>
          <a:xfrm flipH="1" rot="10800000">
            <a:off x="0" y="1686000"/>
            <a:ext cx="9144000" cy="3457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" name="Google Shape;26;p5"/>
          <p:cNvSpPr/>
          <p:nvPr/>
        </p:nvSpPr>
        <p:spPr>
          <a:xfrm>
            <a:off x="0" y="168600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" name="Google Shape;27;p5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28" name="Google Shape;28;p5"/>
          <p:cNvSpPr txBox="1"/>
          <p:nvPr>
            <p:ph idx="1" type="body"/>
          </p:nvPr>
        </p:nvSpPr>
        <p:spPr>
          <a:xfrm>
            <a:off x="471900" y="1919075"/>
            <a:ext cx="3999900" cy="27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9" name="Google Shape;29;p5"/>
          <p:cNvSpPr txBox="1"/>
          <p:nvPr>
            <p:ph idx="2" type="body"/>
          </p:nvPr>
        </p:nvSpPr>
        <p:spPr>
          <a:xfrm>
            <a:off x="4694250" y="1919075"/>
            <a:ext cx="3999900" cy="27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0" name="Google Shape;30;p5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6"/>
          <p:cNvSpPr/>
          <p:nvPr/>
        </p:nvSpPr>
        <p:spPr>
          <a:xfrm flipH="1" rot="10800000">
            <a:off x="0" y="656400"/>
            <a:ext cx="9144000" cy="4487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" name="Google Shape;33;p6"/>
          <p:cNvSpPr/>
          <p:nvPr/>
        </p:nvSpPr>
        <p:spPr>
          <a:xfrm>
            <a:off x="0" y="65635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" name="Google Shape;34;p6"/>
          <p:cNvSpPr txBox="1"/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35" name="Google Shape;35;p6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7"/>
          <p:cNvSpPr txBox="1"/>
          <p:nvPr/>
        </p:nvSpPr>
        <p:spPr>
          <a:xfrm flipH="1" rot="10800000">
            <a:off x="3276600" y="25"/>
            <a:ext cx="58674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" name="Google Shape;38;p7"/>
          <p:cNvSpPr/>
          <p:nvPr/>
        </p:nvSpPr>
        <p:spPr>
          <a:xfrm rot="-5400000">
            <a:off x="759150" y="2517450"/>
            <a:ext cx="51435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" name="Google Shape;39;p7"/>
          <p:cNvSpPr txBox="1"/>
          <p:nvPr>
            <p:ph type="title"/>
          </p:nvPr>
        </p:nvSpPr>
        <p:spPr>
          <a:xfrm>
            <a:off x="226078" y="357800"/>
            <a:ext cx="2808000" cy="953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40" name="Google Shape;40;p7"/>
          <p:cNvSpPr txBox="1"/>
          <p:nvPr>
            <p:ph idx="1" type="body"/>
          </p:nvPr>
        </p:nvSpPr>
        <p:spPr>
          <a:xfrm>
            <a:off x="226075" y="1465800"/>
            <a:ext cx="2808000" cy="31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1" name="Google Shape;41;p7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8"/>
          <p:cNvSpPr txBox="1"/>
          <p:nvPr>
            <p:ph type="title"/>
          </p:nvPr>
        </p:nvSpPr>
        <p:spPr>
          <a:xfrm>
            <a:off x="490250" y="488250"/>
            <a:ext cx="62271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/>
        </p:txBody>
      </p:sp>
      <p:sp>
        <p:nvSpPr>
          <p:cNvPr id="44" name="Google Shape;44;p8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9"/>
          <p:cNvSpPr/>
          <p:nvPr/>
        </p:nvSpPr>
        <p:spPr>
          <a:xfrm flipH="1">
            <a:off x="0" y="0"/>
            <a:ext cx="45720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" name="Google Shape;47;p9"/>
          <p:cNvSpPr/>
          <p:nvPr/>
        </p:nvSpPr>
        <p:spPr>
          <a:xfrm rot="5400000">
            <a:off x="1946425" y="2517750"/>
            <a:ext cx="51429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" name="Google Shape;48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49" name="Google Shape;49;p9"/>
          <p:cNvSpPr txBox="1"/>
          <p:nvPr>
            <p:ph idx="1" type="subTitle"/>
          </p:nvPr>
        </p:nvSpPr>
        <p:spPr>
          <a:xfrm>
            <a:off x="265500" y="2779467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50" name="Google Shape;50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1" name="Google Shape;51;p9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0"/>
          <p:cNvSpPr txBox="1"/>
          <p:nvPr/>
        </p:nvSpPr>
        <p:spPr>
          <a:xfrm flipH="1" rot="10800000">
            <a:off x="0" y="0"/>
            <a:ext cx="9144000" cy="4695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" name="Google Shape;54;p10"/>
          <p:cNvSpPr/>
          <p:nvPr/>
        </p:nvSpPr>
        <p:spPr>
          <a:xfrm flipH="1" rot="10800000">
            <a:off x="0" y="4622725"/>
            <a:ext cx="9144000" cy="741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" name="Google Shape;55;p10"/>
          <p:cNvSpPr txBox="1"/>
          <p:nvPr>
            <p:ph idx="1" type="body"/>
          </p:nvPr>
        </p:nvSpPr>
        <p:spPr>
          <a:xfrm>
            <a:off x="57150" y="4696825"/>
            <a:ext cx="8382000" cy="446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1pPr>
          </a:lstStyle>
          <a:p/>
        </p:txBody>
      </p:sp>
      <p:sp>
        <p:nvSpPr>
          <p:cNvPr id="56" name="Google Shape;56;p10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material">
    <p:bg>
      <p:bgPr>
        <a:solidFill>
          <a:schemeClr val="dk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Roboto"/>
              <a:buChar char="●"/>
              <a:defRPr sz="18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●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●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7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9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6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5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7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3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0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6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2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0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21.jpg"/><Relationship Id="rId4" Type="http://schemas.openxmlformats.org/officeDocument/2006/relationships/image" Target="../media/image5.jpg"/><Relationship Id="rId10" Type="http://schemas.openxmlformats.org/officeDocument/2006/relationships/image" Target="../media/image8.png"/><Relationship Id="rId9" Type="http://schemas.openxmlformats.org/officeDocument/2006/relationships/image" Target="../media/image6.png"/><Relationship Id="rId5" Type="http://schemas.openxmlformats.org/officeDocument/2006/relationships/image" Target="../media/image25.jpg"/><Relationship Id="rId6" Type="http://schemas.openxmlformats.org/officeDocument/2006/relationships/image" Target="../media/image18.jpg"/><Relationship Id="rId7" Type="http://schemas.openxmlformats.org/officeDocument/2006/relationships/image" Target="../media/image7.png"/><Relationship Id="rId8" Type="http://schemas.openxmlformats.org/officeDocument/2006/relationships/image" Target="../media/image9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hyperlink" Target="http://domjudge.bath.ac.uk/" TargetMode="External"/><Relationship Id="rId4" Type="http://schemas.openxmlformats.org/officeDocument/2006/relationships/image" Target="../media/image1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4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3"/>
          <p:cNvSpPr txBox="1"/>
          <p:nvPr>
            <p:ph type="ctrTitle"/>
          </p:nvPr>
        </p:nvSpPr>
        <p:spPr>
          <a:xfrm>
            <a:off x="390525" y="1819275"/>
            <a:ext cx="8222100" cy="933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UKIEPC</a:t>
            </a:r>
            <a:r>
              <a:rPr lang="en"/>
              <a:t> </a:t>
            </a:r>
            <a:r>
              <a:rPr lang="en">
                <a:solidFill>
                  <a:srgbClr val="FFFFFF"/>
                </a:solidFill>
              </a:rPr>
              <a:t>2019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68" name="Google Shape;68;p13"/>
          <p:cNvSpPr txBox="1"/>
          <p:nvPr>
            <p:ph idx="1" type="subTitle"/>
          </p:nvPr>
        </p:nvSpPr>
        <p:spPr>
          <a:xfrm>
            <a:off x="390525" y="2789130"/>
            <a:ext cx="8222100" cy="43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Summary and solution outlines</a:t>
            </a:r>
            <a:endParaRPr/>
          </a:p>
        </p:txBody>
      </p:sp>
      <p:pic>
        <p:nvPicPr>
          <p:cNvPr id="69" name="Google Shape;69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51950" y="2035318"/>
            <a:ext cx="1003025" cy="501500"/>
          </a:xfrm>
          <a:prstGeom prst="rect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70" name="Google Shape;70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48375" y="2035325"/>
            <a:ext cx="1003000" cy="501500"/>
          </a:xfrm>
          <a:prstGeom prst="rect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2"/>
          <p:cNvSpPr txBox="1"/>
          <p:nvPr>
            <p:ph idx="4294967295" type="body"/>
          </p:nvPr>
        </p:nvSpPr>
        <p:spPr>
          <a:xfrm>
            <a:off x="311700" y="1769575"/>
            <a:ext cx="2513400" cy="302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Sorting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Geometry</a:t>
            </a:r>
            <a:endParaRPr sz="1400"/>
          </a:p>
        </p:txBody>
      </p:sp>
      <p:sp>
        <p:nvSpPr>
          <p:cNvPr id="140" name="Google Shape;140;p22"/>
          <p:cNvSpPr txBox="1"/>
          <p:nvPr>
            <p:ph idx="4294967295"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Dome Construction</a:t>
            </a:r>
            <a:r>
              <a:rPr lang="en">
                <a:solidFill>
                  <a:schemeClr val="dk1"/>
                </a:solidFill>
              </a:rPr>
              <a:t>- Solution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41" name="Google Shape;141;p22"/>
          <p:cNvSpPr txBox="1"/>
          <p:nvPr>
            <p:ph idx="4294967295" type="body"/>
          </p:nvPr>
        </p:nvSpPr>
        <p:spPr>
          <a:xfrm>
            <a:off x="311700" y="1152475"/>
            <a:ext cx="2408100" cy="58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2100"/>
              <a:t>Techniques</a:t>
            </a:r>
            <a:endParaRPr b="1" sz="2100"/>
          </a:p>
        </p:txBody>
      </p:sp>
      <p:sp>
        <p:nvSpPr>
          <p:cNvPr id="142" name="Google Shape;142;p22"/>
          <p:cNvSpPr txBox="1"/>
          <p:nvPr>
            <p:ph idx="4294967295" type="body"/>
          </p:nvPr>
        </p:nvSpPr>
        <p:spPr>
          <a:xfrm>
            <a:off x="2825075" y="1152475"/>
            <a:ext cx="6007200" cy="58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2100"/>
              <a:t>Algorithm</a:t>
            </a:r>
            <a:endParaRPr b="1" sz="2100"/>
          </a:p>
        </p:txBody>
      </p:sp>
      <p:sp>
        <p:nvSpPr>
          <p:cNvPr id="143" name="Google Shape;143;p22"/>
          <p:cNvSpPr txBox="1"/>
          <p:nvPr>
            <p:ph idx="4294967295" type="body"/>
          </p:nvPr>
        </p:nvSpPr>
        <p:spPr>
          <a:xfrm>
            <a:off x="2825077" y="1769575"/>
            <a:ext cx="5898300" cy="302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The actual positions of the points don’t matter, just how far they are from the origin. Map the points to hypot(x,y,z) or hypot(hypot(x,y),z) if your programming language doesn’t take 3 arguments.</a:t>
            </a:r>
            <a:endParaRPr sz="1400"/>
          </a:p>
          <a:p>
            <a: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Now sort them. This will put the closest K distances as the first K elements of the array!</a:t>
            </a:r>
            <a:endParaRPr sz="1400"/>
          </a:p>
          <a:p>
            <a: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So now you can just print the Kth element.</a:t>
            </a:r>
            <a:endParaRPr/>
          </a:p>
          <a:p>
            <a:pPr indent="0" lvl="0" marL="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17500" lvl="0" marL="457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Or: binary search on the answer (a very versatile algorithm) and count how many points match to decide to go lower/higher.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3"/>
          <p:cNvSpPr txBox="1"/>
          <p:nvPr>
            <p:ph type="title"/>
          </p:nvPr>
        </p:nvSpPr>
        <p:spPr>
          <a:xfrm>
            <a:off x="-195775" y="1233175"/>
            <a:ext cx="49923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Estate Agent</a:t>
            </a:r>
            <a:endParaRPr/>
          </a:p>
        </p:txBody>
      </p:sp>
      <p:sp>
        <p:nvSpPr>
          <p:cNvPr id="149" name="Google Shape;149;p23"/>
          <p:cNvSpPr txBox="1"/>
          <p:nvPr>
            <p:ph idx="1" type="subTitle"/>
          </p:nvPr>
        </p:nvSpPr>
        <p:spPr>
          <a:xfrm>
            <a:off x="265500" y="2779477"/>
            <a:ext cx="4045200" cy="15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6</a:t>
            </a:r>
            <a:r>
              <a:rPr b="1" lang="en"/>
              <a:t> </a:t>
            </a:r>
            <a:r>
              <a:rPr lang="en"/>
              <a:t>correct • solved at: </a:t>
            </a:r>
            <a:r>
              <a:rPr b="1" lang="en"/>
              <a:t>01:15</a:t>
            </a:r>
            <a:r>
              <a:rPr lang="en"/>
              <a:t> by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/>
              <a:t>Treeniceratops</a:t>
            </a:r>
            <a:endParaRPr b="1" sz="1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/>
              <a:t>University of Cambridge</a:t>
            </a:r>
            <a:endParaRPr b="1" sz="1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br>
              <a:rPr lang="en"/>
            </a:br>
            <a:r>
              <a:rPr lang="en"/>
              <a:t>Author: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Bjarki Ágúst Guðmundsson</a:t>
            </a:r>
            <a:endParaRPr/>
          </a:p>
        </p:txBody>
      </p:sp>
      <p:sp>
        <p:nvSpPr>
          <p:cNvPr id="150" name="Google Shape;150;p23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Overview</a:t>
            </a:r>
            <a:endParaRPr sz="1400"/>
          </a:p>
          <a:p>
            <a:pPr indent="-317500" lvl="0" marL="457200" rtl="0" algn="l">
              <a:spcBef>
                <a:spcPts val="80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Some people want to buy each others’ houses. We want to earn money.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What’s the largest possible sum of transactions we can make?</a:t>
            </a:r>
            <a:endParaRPr sz="1400"/>
          </a:p>
        </p:txBody>
      </p:sp>
      <p:pic>
        <p:nvPicPr>
          <p:cNvPr id="151" name="Google Shape;151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63125" y="106600"/>
            <a:ext cx="2874376" cy="1806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4"/>
          <p:cNvSpPr txBox="1"/>
          <p:nvPr>
            <p:ph idx="4294967295" type="body"/>
          </p:nvPr>
        </p:nvSpPr>
        <p:spPr>
          <a:xfrm>
            <a:off x="311700" y="1769575"/>
            <a:ext cx="2513400" cy="302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Bipartite graphs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Hungarian algorithm</a:t>
            </a:r>
            <a:endParaRPr sz="1400"/>
          </a:p>
        </p:txBody>
      </p:sp>
      <p:sp>
        <p:nvSpPr>
          <p:cNvPr id="157" name="Google Shape;157;p24"/>
          <p:cNvSpPr txBox="1"/>
          <p:nvPr>
            <p:ph idx="4294967295"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Estate Agent</a:t>
            </a:r>
            <a:r>
              <a:rPr lang="en">
                <a:solidFill>
                  <a:schemeClr val="dk1"/>
                </a:solidFill>
              </a:rPr>
              <a:t> - Solution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58" name="Google Shape;158;p24"/>
          <p:cNvSpPr txBox="1"/>
          <p:nvPr>
            <p:ph idx="4294967295" type="body"/>
          </p:nvPr>
        </p:nvSpPr>
        <p:spPr>
          <a:xfrm>
            <a:off x="311700" y="1152475"/>
            <a:ext cx="2408100" cy="58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2100"/>
              <a:t>Techniques</a:t>
            </a:r>
            <a:endParaRPr b="1" sz="2100"/>
          </a:p>
        </p:txBody>
      </p:sp>
      <p:sp>
        <p:nvSpPr>
          <p:cNvPr id="159" name="Google Shape;159;p24"/>
          <p:cNvSpPr txBox="1"/>
          <p:nvPr>
            <p:ph idx="4294967295" type="body"/>
          </p:nvPr>
        </p:nvSpPr>
        <p:spPr>
          <a:xfrm>
            <a:off x="2825075" y="1152475"/>
            <a:ext cx="6007200" cy="58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2100"/>
              <a:t>Algorithm</a:t>
            </a:r>
            <a:endParaRPr b="1" sz="2100"/>
          </a:p>
        </p:txBody>
      </p:sp>
      <p:sp>
        <p:nvSpPr>
          <p:cNvPr id="160" name="Google Shape;160;p24"/>
          <p:cNvSpPr txBox="1"/>
          <p:nvPr>
            <p:ph idx="4294967295" type="body"/>
          </p:nvPr>
        </p:nvSpPr>
        <p:spPr>
          <a:xfrm>
            <a:off x="2825077" y="1769575"/>
            <a:ext cx="5898300" cy="302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Make a graph where people are vertices, and so are houses. Make an edge between a person and a house if they want to buy it and assign the offer value as the weight.</a:t>
            </a:r>
            <a:endParaRPr sz="1400"/>
          </a:p>
          <a:p>
            <a: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Crucially, </a:t>
            </a:r>
            <a:r>
              <a:rPr b="1" lang="en"/>
              <a:t>also </a:t>
            </a:r>
            <a:r>
              <a:rPr lang="en"/>
              <a:t>make an edge between a person and their own house with a zero weight. This is the default case.</a:t>
            </a:r>
            <a:endParaRPr sz="1400"/>
          </a:p>
          <a:p>
            <a: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Now we have another bipartite matching problem.</a:t>
            </a:r>
            <a:endParaRPr sz="1400"/>
          </a:p>
          <a:p>
            <a: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The graph is weighted, so we need to use the Hungarian algorithm or a minimum-cost-maximum-flow (MCMF) algorithm.</a:t>
            </a:r>
            <a:endParaRPr/>
          </a:p>
          <a:p>
            <a: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Plug in and play after setting up the appropriate graph.</a:t>
            </a:r>
            <a:endParaRPr sz="140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5"/>
          <p:cNvSpPr txBox="1"/>
          <p:nvPr>
            <p:ph type="title"/>
          </p:nvPr>
        </p:nvSpPr>
        <p:spPr>
          <a:xfrm>
            <a:off x="-195775" y="1233175"/>
            <a:ext cx="49923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Feeding Seals</a:t>
            </a:r>
            <a:endParaRPr/>
          </a:p>
        </p:txBody>
      </p:sp>
      <p:sp>
        <p:nvSpPr>
          <p:cNvPr id="166" name="Google Shape;166;p25"/>
          <p:cNvSpPr txBox="1"/>
          <p:nvPr>
            <p:ph idx="1" type="subTitle"/>
          </p:nvPr>
        </p:nvSpPr>
        <p:spPr>
          <a:xfrm>
            <a:off x="265500" y="2779477"/>
            <a:ext cx="4045200" cy="15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99</a:t>
            </a:r>
            <a:r>
              <a:rPr b="1" lang="en"/>
              <a:t> </a:t>
            </a:r>
            <a:r>
              <a:rPr lang="en"/>
              <a:t>correct • solved at: </a:t>
            </a:r>
            <a:r>
              <a:rPr b="1" lang="en"/>
              <a:t>00:07</a:t>
            </a:r>
            <a:r>
              <a:rPr lang="en"/>
              <a:t> by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/>
              <a:t>Treevial</a:t>
            </a:r>
            <a:endParaRPr b="1" sz="1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/>
              <a:t>University of Cambridge</a:t>
            </a:r>
            <a:endParaRPr b="1" sz="1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br>
              <a:rPr lang="en"/>
            </a:br>
            <a:r>
              <a:rPr lang="en"/>
              <a:t>Author: </a:t>
            </a:r>
            <a:r>
              <a:rPr b="1" lang="en"/>
              <a:t>Ian Pratt-Hartmann</a:t>
            </a:r>
            <a:endParaRPr/>
          </a:p>
        </p:txBody>
      </p:sp>
      <p:sp>
        <p:nvSpPr>
          <p:cNvPr id="167" name="Google Shape;167;p25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/>
              <a:t>Overview</a:t>
            </a:r>
            <a:endParaRPr sz="1400"/>
          </a:p>
          <a:p>
            <a:pPr indent="-317500" lvl="0" marL="457200" rtl="0" algn="l">
              <a:spcBef>
                <a:spcPts val="80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We can give a person 2 buckets if their combined weight is less than or equal to some constant C.</a:t>
            </a:r>
            <a:endParaRPr sz="1400"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But if we can’t do that, or don’t want to, we can give them just one bucket.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To carry N buckets of various weights, how many people do we need?</a:t>
            </a:r>
            <a:endParaRPr/>
          </a:p>
        </p:txBody>
      </p:sp>
      <p:pic>
        <p:nvPicPr>
          <p:cNvPr id="168" name="Google Shape;168;p25"/>
          <p:cNvPicPr preferRelativeResize="0"/>
          <p:nvPr/>
        </p:nvPicPr>
        <p:blipFill rotWithShape="1">
          <a:blip r:embed="rId3">
            <a:alphaModFix/>
          </a:blip>
          <a:srcRect b="0" l="3660" r="3669" t="0"/>
          <a:stretch/>
        </p:blipFill>
        <p:spPr>
          <a:xfrm>
            <a:off x="1150306" y="106600"/>
            <a:ext cx="2300137" cy="180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6"/>
          <p:cNvSpPr txBox="1"/>
          <p:nvPr>
            <p:ph idx="4294967295" type="body"/>
          </p:nvPr>
        </p:nvSpPr>
        <p:spPr>
          <a:xfrm>
            <a:off x="311700" y="1769575"/>
            <a:ext cx="2513400" cy="302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Sorting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Two pointers</a:t>
            </a:r>
            <a:endParaRPr sz="1400"/>
          </a:p>
        </p:txBody>
      </p:sp>
      <p:sp>
        <p:nvSpPr>
          <p:cNvPr id="174" name="Google Shape;174;p26"/>
          <p:cNvSpPr txBox="1"/>
          <p:nvPr>
            <p:ph idx="4294967295"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Feeding Seals</a:t>
            </a:r>
            <a:r>
              <a:rPr lang="en">
                <a:solidFill>
                  <a:schemeClr val="dk1"/>
                </a:solidFill>
              </a:rPr>
              <a:t> - Solution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75" name="Google Shape;175;p26"/>
          <p:cNvSpPr txBox="1"/>
          <p:nvPr>
            <p:ph idx="4294967295" type="body"/>
          </p:nvPr>
        </p:nvSpPr>
        <p:spPr>
          <a:xfrm>
            <a:off x="311700" y="1152475"/>
            <a:ext cx="2408100" cy="58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2100"/>
              <a:t>Techniques</a:t>
            </a:r>
            <a:endParaRPr b="1" sz="2100"/>
          </a:p>
        </p:txBody>
      </p:sp>
      <p:sp>
        <p:nvSpPr>
          <p:cNvPr id="176" name="Google Shape;176;p26"/>
          <p:cNvSpPr txBox="1"/>
          <p:nvPr>
            <p:ph idx="4294967295" type="body"/>
          </p:nvPr>
        </p:nvSpPr>
        <p:spPr>
          <a:xfrm>
            <a:off x="2825075" y="1152475"/>
            <a:ext cx="6007200" cy="58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2100"/>
              <a:t>Algorithm</a:t>
            </a:r>
            <a:endParaRPr b="1" sz="2100"/>
          </a:p>
        </p:txBody>
      </p:sp>
      <p:sp>
        <p:nvSpPr>
          <p:cNvPr id="177" name="Google Shape;177;p26"/>
          <p:cNvSpPr txBox="1"/>
          <p:nvPr>
            <p:ph idx="4294967295" type="body"/>
          </p:nvPr>
        </p:nvSpPr>
        <p:spPr>
          <a:xfrm>
            <a:off x="2825077" y="1769575"/>
            <a:ext cx="5898300" cy="302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This is a class of problem called “two pointers”. If we sort all of the weights, we can solve it with a kind of recursive argument:</a:t>
            </a:r>
            <a:endParaRPr sz="1400"/>
          </a:p>
          <a:p>
            <a: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If anything is going to be paired up, it makes sense to use the smallest item as part of a pair.</a:t>
            </a:r>
            <a:endParaRPr/>
          </a:p>
          <a:p>
            <a: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We should also use as big an item as possible with the smallest item.</a:t>
            </a:r>
            <a:endParaRPr/>
          </a:p>
          <a:p>
            <a:pPr indent="-31750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"/>
              <a:t>If this can be the largest item, that’s the best option. We throw both the start and end of the array away.</a:t>
            </a:r>
            <a:endParaRPr/>
          </a:p>
          <a:p>
            <a:pPr indent="-31750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"/>
              <a:t>Otherwise, we can </a:t>
            </a:r>
            <a:r>
              <a:rPr b="1" lang="en"/>
              <a:t>never</a:t>
            </a:r>
            <a:r>
              <a:rPr lang="en"/>
              <a:t> pair the largest item, so we throw it away.</a:t>
            </a:r>
            <a:endParaRPr/>
          </a:p>
          <a:p>
            <a: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Use two pointers into the ends of the array (or a deque) to implement this efficiently.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27"/>
          <p:cNvSpPr txBox="1"/>
          <p:nvPr>
            <p:ph type="title"/>
          </p:nvPr>
        </p:nvSpPr>
        <p:spPr>
          <a:xfrm>
            <a:off x="-195775" y="1216875"/>
            <a:ext cx="49923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/>
              <a:t>Grand Central Station</a:t>
            </a:r>
            <a:endParaRPr sz="3200"/>
          </a:p>
        </p:txBody>
      </p:sp>
      <p:sp>
        <p:nvSpPr>
          <p:cNvPr id="183" name="Google Shape;183;p27"/>
          <p:cNvSpPr txBox="1"/>
          <p:nvPr>
            <p:ph idx="1" type="subTitle"/>
          </p:nvPr>
        </p:nvSpPr>
        <p:spPr>
          <a:xfrm>
            <a:off x="265500" y="2779477"/>
            <a:ext cx="4045200" cy="15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7</a:t>
            </a:r>
            <a:r>
              <a:rPr b="1" lang="en"/>
              <a:t> </a:t>
            </a:r>
            <a:r>
              <a:rPr lang="en"/>
              <a:t>correct • solved at: </a:t>
            </a:r>
            <a:r>
              <a:rPr b="1" lang="en"/>
              <a:t>02:19</a:t>
            </a:r>
            <a:r>
              <a:rPr lang="en"/>
              <a:t> by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/>
              <a:t>Treeniceratops</a:t>
            </a:r>
            <a:endParaRPr b="1" sz="1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/>
              <a:t>University of Cambridge</a:t>
            </a:r>
            <a:endParaRPr b="1" sz="1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br>
              <a:rPr lang="en"/>
            </a:br>
            <a:r>
              <a:rPr lang="en"/>
              <a:t>Author: </a:t>
            </a:r>
            <a:r>
              <a:rPr b="1" lang="en"/>
              <a:t>Robin Lee</a:t>
            </a:r>
            <a:endParaRPr/>
          </a:p>
        </p:txBody>
      </p:sp>
      <p:sp>
        <p:nvSpPr>
          <p:cNvPr id="184" name="Google Shape;184;p27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Overview</a:t>
            </a:r>
            <a:endParaRPr sz="1400"/>
          </a:p>
          <a:p>
            <a:pPr indent="-317500" lvl="0" marL="457200" rtl="0" algn="l">
              <a:spcBef>
                <a:spcPts val="80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We have an unrooted tree.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We have some anonymous nodes in the tree connected to each other.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How many of the nodes are functionally the same (isomorphic)?</a:t>
            </a:r>
            <a:endParaRPr sz="1400"/>
          </a:p>
          <a:p>
            <a:pPr indent="0" lvl="0" marL="4572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400"/>
          </a:p>
        </p:txBody>
      </p:sp>
      <p:pic>
        <p:nvPicPr>
          <p:cNvPr id="185" name="Google Shape;185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70888" y="157150"/>
            <a:ext cx="3234423" cy="17696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28"/>
          <p:cNvSpPr txBox="1"/>
          <p:nvPr>
            <p:ph idx="4294967295" type="body"/>
          </p:nvPr>
        </p:nvSpPr>
        <p:spPr>
          <a:xfrm>
            <a:off x="311700" y="1769575"/>
            <a:ext cx="2513400" cy="302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Tree centroids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Isomorphism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Hashing</a:t>
            </a:r>
            <a:endParaRPr sz="1400"/>
          </a:p>
        </p:txBody>
      </p:sp>
      <p:sp>
        <p:nvSpPr>
          <p:cNvPr id="191" name="Google Shape;191;p28"/>
          <p:cNvSpPr txBox="1"/>
          <p:nvPr>
            <p:ph idx="4294967295"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Grand Central Station</a:t>
            </a:r>
            <a:r>
              <a:rPr lang="en">
                <a:solidFill>
                  <a:schemeClr val="dk1"/>
                </a:solidFill>
              </a:rPr>
              <a:t> - Solution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92" name="Google Shape;192;p28"/>
          <p:cNvSpPr txBox="1"/>
          <p:nvPr>
            <p:ph idx="4294967295" type="body"/>
          </p:nvPr>
        </p:nvSpPr>
        <p:spPr>
          <a:xfrm>
            <a:off x="311700" y="1152475"/>
            <a:ext cx="2408100" cy="58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2100"/>
              <a:t>Techniques</a:t>
            </a:r>
            <a:endParaRPr b="1" sz="2100"/>
          </a:p>
        </p:txBody>
      </p:sp>
      <p:sp>
        <p:nvSpPr>
          <p:cNvPr id="193" name="Google Shape;193;p28"/>
          <p:cNvSpPr txBox="1"/>
          <p:nvPr>
            <p:ph idx="4294967295" type="body"/>
          </p:nvPr>
        </p:nvSpPr>
        <p:spPr>
          <a:xfrm>
            <a:off x="2825075" y="1152475"/>
            <a:ext cx="6007200" cy="58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2100"/>
              <a:t>Algorithm</a:t>
            </a:r>
            <a:endParaRPr b="1" sz="2100"/>
          </a:p>
        </p:txBody>
      </p:sp>
      <p:sp>
        <p:nvSpPr>
          <p:cNvPr id="194" name="Google Shape;194;p28"/>
          <p:cNvSpPr txBox="1"/>
          <p:nvPr>
            <p:ph idx="4294967295" type="body"/>
          </p:nvPr>
        </p:nvSpPr>
        <p:spPr>
          <a:xfrm>
            <a:off x="2825077" y="1769575"/>
            <a:ext cx="5898300" cy="302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We need a canonical label for each node of the tree.</a:t>
            </a:r>
            <a:endParaRPr sz="1400"/>
          </a:p>
          <a:p>
            <a: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One way is to make a hash for a node, by taking the hashes of all the other nodes around it and hashing them into one super-hash</a:t>
            </a:r>
            <a:endParaRPr/>
          </a:p>
          <a:p>
            <a: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Sounds impossible but can be done by excluding one neighbour node at a time.</a:t>
            </a:r>
            <a:endParaRPr/>
          </a:p>
          <a:p>
            <a: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Another way is to root the tree at its centroid- found by taking the longest path in the tree and looking for the middle node(s) in this path.</a:t>
            </a:r>
            <a:endParaRPr sz="1400"/>
          </a:p>
          <a:p>
            <a: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Then each node can have a label, and nodes with the same list of child labels can have the same label.</a:t>
            </a:r>
            <a:endParaRPr/>
          </a:p>
          <a:p>
            <a: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If a node has two child labels, merge them together and count them. Time O(N).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29"/>
          <p:cNvSpPr txBox="1"/>
          <p:nvPr>
            <p:ph type="title"/>
          </p:nvPr>
        </p:nvSpPr>
        <p:spPr>
          <a:xfrm>
            <a:off x="-195775" y="1233175"/>
            <a:ext cx="49923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Hat Stand</a:t>
            </a:r>
            <a:endParaRPr/>
          </a:p>
        </p:txBody>
      </p:sp>
      <p:sp>
        <p:nvSpPr>
          <p:cNvPr id="200" name="Google Shape;200;p29"/>
          <p:cNvSpPr txBox="1"/>
          <p:nvPr>
            <p:ph idx="1" type="subTitle"/>
          </p:nvPr>
        </p:nvSpPr>
        <p:spPr>
          <a:xfrm>
            <a:off x="265500" y="2779477"/>
            <a:ext cx="4045200" cy="15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27</a:t>
            </a:r>
            <a:r>
              <a:rPr b="1" lang="en"/>
              <a:t> </a:t>
            </a:r>
            <a:r>
              <a:rPr lang="en"/>
              <a:t>correct • solved at: </a:t>
            </a:r>
            <a:r>
              <a:rPr b="1" lang="en"/>
              <a:t>00:36</a:t>
            </a:r>
            <a:r>
              <a:rPr lang="en"/>
              <a:t> by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/>
              <a:t>Treevial</a:t>
            </a:r>
            <a:endParaRPr b="1" sz="1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/>
              <a:t>University of Cambridge</a:t>
            </a:r>
            <a:endParaRPr b="1" sz="1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br>
              <a:rPr lang="en"/>
            </a:br>
            <a:r>
              <a:rPr lang="en"/>
              <a:t>Author: </a:t>
            </a:r>
            <a:r>
              <a:rPr b="1" lang="en"/>
              <a:t>Robin Lee</a:t>
            </a:r>
            <a:endParaRPr/>
          </a:p>
        </p:txBody>
      </p:sp>
      <p:sp>
        <p:nvSpPr>
          <p:cNvPr id="201" name="Google Shape;201;p2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Overview</a:t>
            </a:r>
            <a:endParaRPr sz="1400"/>
          </a:p>
          <a:p>
            <a:pPr indent="-317500" lvl="0" marL="457200" rtl="0" algn="l">
              <a:spcBef>
                <a:spcPts val="80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We have a unique kind of cache for hats. The last-used item is put in the place of the next-used item.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What is the best way of optimising this cache?</a:t>
            </a:r>
            <a:endParaRPr sz="1400"/>
          </a:p>
        </p:txBody>
      </p:sp>
      <p:pic>
        <p:nvPicPr>
          <p:cNvPr id="202" name="Google Shape;202;p29"/>
          <p:cNvPicPr preferRelativeResize="0"/>
          <p:nvPr/>
        </p:nvPicPr>
        <p:blipFill rotWithShape="1">
          <a:blip r:embed="rId3">
            <a:alphaModFix/>
          </a:blip>
          <a:srcRect b="0" l="-154352" r="-154311" t="0"/>
          <a:stretch/>
        </p:blipFill>
        <p:spPr>
          <a:xfrm>
            <a:off x="830363" y="170417"/>
            <a:ext cx="2915474" cy="17310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30"/>
          <p:cNvSpPr txBox="1"/>
          <p:nvPr>
            <p:ph idx="4294967295" type="body"/>
          </p:nvPr>
        </p:nvSpPr>
        <p:spPr>
          <a:xfrm>
            <a:off x="311700" y="1769575"/>
            <a:ext cx="2513400" cy="302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Simulation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Sorting</a:t>
            </a:r>
            <a:endParaRPr sz="1400"/>
          </a:p>
        </p:txBody>
      </p:sp>
      <p:sp>
        <p:nvSpPr>
          <p:cNvPr id="208" name="Google Shape;208;p30"/>
          <p:cNvSpPr txBox="1"/>
          <p:nvPr>
            <p:ph idx="4294967295"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Hat Stand</a:t>
            </a:r>
            <a:r>
              <a:rPr lang="en">
                <a:solidFill>
                  <a:schemeClr val="dk1"/>
                </a:solidFill>
              </a:rPr>
              <a:t> - Solution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209" name="Google Shape;209;p30"/>
          <p:cNvSpPr txBox="1"/>
          <p:nvPr>
            <p:ph idx="4294967295" type="body"/>
          </p:nvPr>
        </p:nvSpPr>
        <p:spPr>
          <a:xfrm>
            <a:off x="311700" y="1152475"/>
            <a:ext cx="2408100" cy="58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2100"/>
              <a:t>Techniques</a:t>
            </a:r>
            <a:endParaRPr b="1" sz="2100"/>
          </a:p>
        </p:txBody>
      </p:sp>
      <p:sp>
        <p:nvSpPr>
          <p:cNvPr id="210" name="Google Shape;210;p30"/>
          <p:cNvSpPr txBox="1"/>
          <p:nvPr>
            <p:ph idx="4294967295" type="body"/>
          </p:nvPr>
        </p:nvSpPr>
        <p:spPr>
          <a:xfrm>
            <a:off x="2825075" y="1152475"/>
            <a:ext cx="6007200" cy="58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2100"/>
              <a:t>Algorithm</a:t>
            </a:r>
            <a:endParaRPr b="1" sz="2100"/>
          </a:p>
        </p:txBody>
      </p:sp>
      <p:sp>
        <p:nvSpPr>
          <p:cNvPr id="211" name="Google Shape;211;p30"/>
          <p:cNvSpPr txBox="1"/>
          <p:nvPr>
            <p:ph idx="4294967295" type="body"/>
          </p:nvPr>
        </p:nvSpPr>
        <p:spPr>
          <a:xfrm>
            <a:off x="2825077" y="1769575"/>
            <a:ext cx="5898300" cy="302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Let’s say we already picked an ordering of the hats and simulated it. What would the cost be?</a:t>
            </a:r>
            <a:endParaRPr sz="1400"/>
          </a:p>
          <a:p>
            <a: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For each starting hook, count the number of accesses and multiply by its index.</a:t>
            </a:r>
            <a:endParaRPr/>
          </a:p>
          <a:p>
            <a: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For a given hat: the number of accesses for the hook the hat starts on is constant, but we can change the index.</a:t>
            </a:r>
            <a:endParaRPr/>
          </a:p>
          <a:p>
            <a: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Let’s count the number of accesses in a “default” permutation, and reorder starting from the most accessed items to reduce cost.</a:t>
            </a:r>
            <a:endParaRPr/>
          </a:p>
          <a:p>
            <a: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Key insight is to forget about the ordering to begin, and only apply it when it starts to matter.</a:t>
            </a:r>
            <a:endParaRPr sz="140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31"/>
          <p:cNvSpPr txBox="1"/>
          <p:nvPr>
            <p:ph type="title"/>
          </p:nvPr>
        </p:nvSpPr>
        <p:spPr>
          <a:xfrm>
            <a:off x="-195775" y="1233175"/>
            <a:ext cx="49923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Integral Pyramid</a:t>
            </a:r>
            <a:endParaRPr sz="3600"/>
          </a:p>
        </p:txBody>
      </p:sp>
      <p:sp>
        <p:nvSpPr>
          <p:cNvPr id="217" name="Google Shape;217;p31"/>
          <p:cNvSpPr txBox="1"/>
          <p:nvPr>
            <p:ph idx="1" type="subTitle"/>
          </p:nvPr>
        </p:nvSpPr>
        <p:spPr>
          <a:xfrm>
            <a:off x="265500" y="2779477"/>
            <a:ext cx="4045200" cy="15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78</a:t>
            </a:r>
            <a:r>
              <a:rPr b="1" lang="en"/>
              <a:t> </a:t>
            </a:r>
            <a:r>
              <a:rPr lang="en"/>
              <a:t>correct • solved at: </a:t>
            </a:r>
            <a:r>
              <a:rPr b="1" lang="en"/>
              <a:t>00:10</a:t>
            </a:r>
            <a:r>
              <a:rPr lang="en"/>
              <a:t> by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/>
              <a:t>When all else fails take a nap</a:t>
            </a:r>
            <a:endParaRPr b="1" sz="1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/>
              <a:t>University of Cambridge</a:t>
            </a:r>
            <a:endParaRPr b="1" sz="1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br>
              <a:rPr lang="en"/>
            </a:br>
            <a:r>
              <a:rPr lang="en"/>
              <a:t>Author: </a:t>
            </a:r>
            <a:r>
              <a:rPr b="1" lang="en"/>
              <a:t>Robin Lee</a:t>
            </a:r>
            <a:endParaRPr/>
          </a:p>
        </p:txBody>
      </p:sp>
      <p:sp>
        <p:nvSpPr>
          <p:cNvPr id="218" name="Google Shape;218;p31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Overview</a:t>
            </a:r>
            <a:endParaRPr sz="1400"/>
          </a:p>
          <a:p>
            <a:pPr indent="-317500" lvl="0" marL="457200" rtl="0" algn="l">
              <a:spcBef>
                <a:spcPts val="80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A pyramid is made by adding numbers on lower rows together.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We want to make a given number at the top. What should the numbers at the bottom be?</a:t>
            </a:r>
            <a:endParaRPr sz="1400"/>
          </a:p>
        </p:txBody>
      </p:sp>
      <p:pic>
        <p:nvPicPr>
          <p:cNvPr id="219" name="Google Shape;219;p31"/>
          <p:cNvPicPr preferRelativeResize="0"/>
          <p:nvPr/>
        </p:nvPicPr>
        <p:blipFill rotWithShape="1">
          <a:blip r:embed="rId3">
            <a:alphaModFix/>
          </a:blip>
          <a:srcRect b="0" l="9" r="0" t="0"/>
          <a:stretch/>
        </p:blipFill>
        <p:spPr>
          <a:xfrm>
            <a:off x="1150600" y="159025"/>
            <a:ext cx="2275000" cy="19470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4"/>
          <p:cNvSpPr txBox="1"/>
          <p:nvPr>
            <p:ph type="title"/>
          </p:nvPr>
        </p:nvSpPr>
        <p:spPr>
          <a:xfrm>
            <a:off x="460950" y="2065350"/>
            <a:ext cx="8222100" cy="1012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Problem Solutions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32"/>
          <p:cNvSpPr txBox="1"/>
          <p:nvPr>
            <p:ph idx="4294967295" type="body"/>
          </p:nvPr>
        </p:nvSpPr>
        <p:spPr>
          <a:xfrm>
            <a:off x="311700" y="1769575"/>
            <a:ext cx="2513400" cy="302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Dynamic programming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Cheekiness</a:t>
            </a:r>
            <a:endParaRPr sz="1400"/>
          </a:p>
        </p:txBody>
      </p:sp>
      <p:sp>
        <p:nvSpPr>
          <p:cNvPr id="225" name="Google Shape;225;p32"/>
          <p:cNvSpPr txBox="1"/>
          <p:nvPr>
            <p:ph idx="4294967295"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Integral Pyramid</a:t>
            </a:r>
            <a:r>
              <a:rPr lang="en">
                <a:solidFill>
                  <a:schemeClr val="dk1"/>
                </a:solidFill>
              </a:rPr>
              <a:t> - Solution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226" name="Google Shape;226;p32"/>
          <p:cNvSpPr txBox="1"/>
          <p:nvPr>
            <p:ph idx="4294967295" type="body"/>
          </p:nvPr>
        </p:nvSpPr>
        <p:spPr>
          <a:xfrm>
            <a:off x="311700" y="1152475"/>
            <a:ext cx="2408100" cy="58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2100"/>
              <a:t>Techniques</a:t>
            </a:r>
            <a:endParaRPr b="1" sz="2100"/>
          </a:p>
        </p:txBody>
      </p:sp>
      <p:sp>
        <p:nvSpPr>
          <p:cNvPr id="227" name="Google Shape;227;p32"/>
          <p:cNvSpPr txBox="1"/>
          <p:nvPr>
            <p:ph idx="4294967295" type="body"/>
          </p:nvPr>
        </p:nvSpPr>
        <p:spPr>
          <a:xfrm>
            <a:off x="2825075" y="1152475"/>
            <a:ext cx="6007200" cy="58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2100"/>
              <a:t>Algorithm</a:t>
            </a:r>
            <a:endParaRPr b="1" sz="2100"/>
          </a:p>
        </p:txBody>
      </p:sp>
      <p:sp>
        <p:nvSpPr>
          <p:cNvPr id="228" name="Google Shape;228;p32"/>
          <p:cNvSpPr txBox="1"/>
          <p:nvPr>
            <p:ph idx="4294967295" type="body"/>
          </p:nvPr>
        </p:nvSpPr>
        <p:spPr>
          <a:xfrm>
            <a:off x="2825077" y="1769575"/>
            <a:ext cx="5898300" cy="302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Start by just putting all 1s in the bottom row.</a:t>
            </a:r>
            <a:endParaRPr sz="1400"/>
          </a:p>
          <a:p>
            <a: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This gives a sum of 2^(n-1) at the pinnacle.</a:t>
            </a:r>
            <a:endParaRPr/>
          </a:p>
          <a:p>
            <a: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Now, because there’s only one way for the first and last items to “contribute” to the final score, we can make up the difference in column 0 by adding to it.</a:t>
            </a:r>
            <a:endParaRPr sz="1400"/>
          </a:p>
          <a:p>
            <a: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As long as we make sure this addition is non-negative. If not, the test case is impossible.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Nicer ways are possible too, but why bother?</a:t>
            </a:r>
            <a:endParaRPr sz="140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33"/>
          <p:cNvSpPr txBox="1"/>
          <p:nvPr>
            <p:ph type="title"/>
          </p:nvPr>
        </p:nvSpPr>
        <p:spPr>
          <a:xfrm>
            <a:off x="-195775" y="1233175"/>
            <a:ext cx="49923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Jammed Gym</a:t>
            </a:r>
            <a:endParaRPr/>
          </a:p>
        </p:txBody>
      </p:sp>
      <p:sp>
        <p:nvSpPr>
          <p:cNvPr id="234" name="Google Shape;234;p33"/>
          <p:cNvSpPr txBox="1"/>
          <p:nvPr>
            <p:ph idx="1" type="subTitle"/>
          </p:nvPr>
        </p:nvSpPr>
        <p:spPr>
          <a:xfrm>
            <a:off x="265500" y="2779477"/>
            <a:ext cx="4045200" cy="15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45</a:t>
            </a:r>
            <a:r>
              <a:rPr b="1" lang="en"/>
              <a:t> </a:t>
            </a:r>
            <a:r>
              <a:rPr lang="en"/>
              <a:t>correct • solved at: </a:t>
            </a:r>
            <a:r>
              <a:rPr b="1" lang="en"/>
              <a:t>00:25</a:t>
            </a:r>
            <a:r>
              <a:rPr lang="en"/>
              <a:t> by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/>
              <a:t>Kvalitní Slovenskí Programátori</a:t>
            </a:r>
            <a:endParaRPr b="1" sz="1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/>
              <a:t>University of Cambridge</a:t>
            </a:r>
            <a:endParaRPr b="1" sz="1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br>
              <a:rPr lang="en"/>
            </a:br>
            <a:r>
              <a:rPr lang="en"/>
              <a:t>Author: </a:t>
            </a:r>
            <a:r>
              <a:rPr b="1" lang="en"/>
              <a:t>Robin Lee</a:t>
            </a:r>
            <a:endParaRPr/>
          </a:p>
        </p:txBody>
      </p:sp>
      <p:sp>
        <p:nvSpPr>
          <p:cNvPr id="235" name="Google Shape;235;p33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Overview</a:t>
            </a:r>
            <a:endParaRPr sz="1400"/>
          </a:p>
          <a:p>
            <a:pPr indent="-317500" lvl="0" marL="457200" rtl="0" algn="l">
              <a:spcBef>
                <a:spcPts val="80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Find a shortest path where each node has multiple locations.</a:t>
            </a:r>
            <a:endParaRPr sz="1400"/>
          </a:p>
        </p:txBody>
      </p:sp>
      <p:pic>
        <p:nvPicPr>
          <p:cNvPr id="236" name="Google Shape;236;p33"/>
          <p:cNvPicPr preferRelativeResize="0"/>
          <p:nvPr/>
        </p:nvPicPr>
        <p:blipFill rotWithShape="1">
          <a:blip r:embed="rId3">
            <a:alphaModFix/>
          </a:blip>
          <a:srcRect b="0" l="787" r="787" t="0"/>
          <a:stretch/>
        </p:blipFill>
        <p:spPr>
          <a:xfrm>
            <a:off x="958400" y="85717"/>
            <a:ext cx="2659400" cy="2017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34"/>
          <p:cNvSpPr txBox="1"/>
          <p:nvPr>
            <p:ph idx="4294967295" type="body"/>
          </p:nvPr>
        </p:nvSpPr>
        <p:spPr>
          <a:xfrm>
            <a:off x="311700" y="1769575"/>
            <a:ext cx="2513400" cy="302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Dijkstra’s algorithm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Dynamic programming</a:t>
            </a:r>
            <a:endParaRPr sz="1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		</a:t>
            </a:r>
            <a:endParaRPr sz="1400"/>
          </a:p>
        </p:txBody>
      </p:sp>
      <p:sp>
        <p:nvSpPr>
          <p:cNvPr id="242" name="Google Shape;242;p34"/>
          <p:cNvSpPr txBox="1"/>
          <p:nvPr>
            <p:ph idx="4294967295"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Jammed Gym</a:t>
            </a:r>
            <a:r>
              <a:rPr lang="en">
                <a:solidFill>
                  <a:schemeClr val="dk1"/>
                </a:solidFill>
              </a:rPr>
              <a:t> - Solution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243" name="Google Shape;243;p34"/>
          <p:cNvSpPr txBox="1"/>
          <p:nvPr>
            <p:ph idx="4294967295" type="body"/>
          </p:nvPr>
        </p:nvSpPr>
        <p:spPr>
          <a:xfrm>
            <a:off x="311700" y="1152475"/>
            <a:ext cx="2408100" cy="58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2100"/>
              <a:t>Techniques</a:t>
            </a:r>
            <a:endParaRPr b="1" sz="2100"/>
          </a:p>
        </p:txBody>
      </p:sp>
      <p:sp>
        <p:nvSpPr>
          <p:cNvPr id="244" name="Google Shape;244;p34"/>
          <p:cNvSpPr txBox="1"/>
          <p:nvPr>
            <p:ph idx="4294967295" type="body"/>
          </p:nvPr>
        </p:nvSpPr>
        <p:spPr>
          <a:xfrm>
            <a:off x="2825075" y="1152475"/>
            <a:ext cx="6007200" cy="58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2100"/>
              <a:t>Algorithm</a:t>
            </a:r>
            <a:endParaRPr b="1" sz="2100"/>
          </a:p>
        </p:txBody>
      </p:sp>
      <p:sp>
        <p:nvSpPr>
          <p:cNvPr id="245" name="Google Shape;245;p34"/>
          <p:cNvSpPr txBox="1"/>
          <p:nvPr>
            <p:ph idx="4294967295" type="body"/>
          </p:nvPr>
        </p:nvSpPr>
        <p:spPr>
          <a:xfrm>
            <a:off x="2825075" y="1769575"/>
            <a:ext cx="5898300" cy="333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Really, nodes of the same kind are </a:t>
            </a:r>
            <a:r>
              <a:rPr b="1" lang="en" sz="1400"/>
              <a:t>not</a:t>
            </a:r>
            <a:r>
              <a:rPr lang="en" sz="1400"/>
              <a:t> the same, we just need to go to any of them at some time T.</a:t>
            </a:r>
            <a:endParaRPr sz="1400"/>
          </a:p>
          <a:p>
            <a: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So we can make a table of cost_to_visit[T][NodeId] and only fill it in for the relevant kinds of node at time T.</a:t>
            </a:r>
            <a:endParaRPr sz="1400"/>
          </a:p>
          <a:p>
            <a: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Iterate through T in increasing order and do an all-pairs comparison to find if:</a:t>
            </a:r>
            <a:endParaRPr/>
          </a:p>
          <a:p>
            <a:pPr indent="-31750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"/>
              <a:t>Station at T is valid to leave from</a:t>
            </a:r>
            <a:endParaRPr/>
          </a:p>
          <a:p>
            <a:pPr indent="-31750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"/>
              <a:t>Station at T+1 is valid to go to.</a:t>
            </a:r>
            <a:endParaRPr sz="1400"/>
          </a:p>
          <a:p>
            <a: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Read off the minimum number in row T of the matrix at the end.</a:t>
            </a:r>
            <a:endParaRPr sz="140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35"/>
          <p:cNvSpPr txBox="1"/>
          <p:nvPr>
            <p:ph type="title"/>
          </p:nvPr>
        </p:nvSpPr>
        <p:spPr>
          <a:xfrm>
            <a:off x="-195775" y="1233175"/>
            <a:ext cx="49923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Knocked Ink</a:t>
            </a:r>
            <a:endParaRPr/>
          </a:p>
        </p:txBody>
      </p:sp>
      <p:sp>
        <p:nvSpPr>
          <p:cNvPr id="251" name="Google Shape;251;p35"/>
          <p:cNvSpPr txBox="1"/>
          <p:nvPr>
            <p:ph idx="1" type="subTitle"/>
          </p:nvPr>
        </p:nvSpPr>
        <p:spPr>
          <a:xfrm>
            <a:off x="265500" y="2779477"/>
            <a:ext cx="4045200" cy="15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2</a:t>
            </a:r>
            <a:r>
              <a:rPr b="1" lang="en"/>
              <a:t> </a:t>
            </a:r>
            <a:r>
              <a:rPr lang="en"/>
              <a:t>correct • solved at: </a:t>
            </a:r>
            <a:r>
              <a:rPr b="1" lang="en"/>
              <a:t>04:13</a:t>
            </a:r>
            <a:r>
              <a:rPr lang="en"/>
              <a:t> by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/>
              <a:t>Treeniceratops</a:t>
            </a:r>
            <a:endParaRPr b="1" sz="1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/>
              <a:t>University of Cambridge</a:t>
            </a:r>
            <a:endParaRPr b="1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br>
              <a:rPr lang="en"/>
            </a:br>
            <a:r>
              <a:rPr lang="en"/>
              <a:t>Author: </a:t>
            </a:r>
            <a:r>
              <a:rPr b="1" lang="en"/>
              <a:t>Robin Lee</a:t>
            </a:r>
            <a:endParaRPr/>
          </a:p>
        </p:txBody>
      </p:sp>
      <p:sp>
        <p:nvSpPr>
          <p:cNvPr id="252" name="Google Shape;252;p35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Overview</a:t>
            </a:r>
            <a:endParaRPr sz="1400"/>
          </a:p>
          <a:p>
            <a:pPr indent="-317500" lvl="0" marL="457200" rtl="0" algn="l">
              <a:spcBef>
                <a:spcPts val="80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Ink is spreading across a page in circles.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Some ink blots start earlier, others later.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How long until the total area is A?</a:t>
            </a:r>
            <a:endParaRPr sz="1400"/>
          </a:p>
        </p:txBody>
      </p:sp>
      <p:pic>
        <p:nvPicPr>
          <p:cNvPr id="253" name="Google Shape;253;p35"/>
          <p:cNvPicPr preferRelativeResize="0"/>
          <p:nvPr/>
        </p:nvPicPr>
        <p:blipFill rotWithShape="1">
          <a:blip r:embed="rId3">
            <a:alphaModFix/>
          </a:blip>
          <a:srcRect b="0" l="-48775" r="-48775" t="0"/>
          <a:stretch/>
        </p:blipFill>
        <p:spPr>
          <a:xfrm>
            <a:off x="819450" y="149075"/>
            <a:ext cx="2961851" cy="18215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36"/>
          <p:cNvSpPr txBox="1"/>
          <p:nvPr>
            <p:ph idx="4294967295" type="body"/>
          </p:nvPr>
        </p:nvSpPr>
        <p:spPr>
          <a:xfrm>
            <a:off x="311700" y="1769575"/>
            <a:ext cx="2513400" cy="302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Circle intersection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Line integrals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Green’s theorem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Binary search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Pain tolerance</a:t>
            </a:r>
            <a:endParaRPr sz="1400"/>
          </a:p>
        </p:txBody>
      </p:sp>
      <p:sp>
        <p:nvSpPr>
          <p:cNvPr id="259" name="Google Shape;259;p36"/>
          <p:cNvSpPr txBox="1"/>
          <p:nvPr>
            <p:ph idx="4294967295"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Knocked Ink </a:t>
            </a:r>
            <a:r>
              <a:rPr lang="en">
                <a:solidFill>
                  <a:schemeClr val="dk1"/>
                </a:solidFill>
              </a:rPr>
              <a:t>- Solution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260" name="Google Shape;260;p36"/>
          <p:cNvSpPr txBox="1"/>
          <p:nvPr>
            <p:ph idx="4294967295" type="body"/>
          </p:nvPr>
        </p:nvSpPr>
        <p:spPr>
          <a:xfrm>
            <a:off x="311700" y="1152475"/>
            <a:ext cx="2408100" cy="58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2100"/>
              <a:t>Techniques</a:t>
            </a:r>
            <a:endParaRPr b="1" sz="2100"/>
          </a:p>
        </p:txBody>
      </p:sp>
      <p:sp>
        <p:nvSpPr>
          <p:cNvPr id="261" name="Google Shape;261;p36"/>
          <p:cNvSpPr txBox="1"/>
          <p:nvPr>
            <p:ph idx="4294967295" type="body"/>
          </p:nvPr>
        </p:nvSpPr>
        <p:spPr>
          <a:xfrm>
            <a:off x="2825075" y="1152475"/>
            <a:ext cx="6007200" cy="58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2100"/>
              <a:t>Algorithm</a:t>
            </a:r>
            <a:endParaRPr b="1" sz="2100"/>
          </a:p>
        </p:txBody>
      </p:sp>
      <p:sp>
        <p:nvSpPr>
          <p:cNvPr id="262" name="Google Shape;262;p36"/>
          <p:cNvSpPr txBox="1"/>
          <p:nvPr>
            <p:ph idx="4294967295" type="body"/>
          </p:nvPr>
        </p:nvSpPr>
        <p:spPr>
          <a:xfrm>
            <a:off x="2825077" y="1769575"/>
            <a:ext cx="5898300" cy="302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The spreading out of ink is the easy bit- area covered only increases, so we can run binary search (100+ iterations is plenty).</a:t>
            </a:r>
            <a:endParaRPr sz="1400"/>
          </a:p>
          <a:p>
            <a: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Now we have to check the area of union of the blots. This is not as easy as it sounds.</a:t>
            </a:r>
            <a:endParaRPr sz="1400"/>
          </a:p>
          <a:p>
            <a: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Some areas are just covered by one or two blots, other areas can be covered by dozens of blots with circle edges all over the place.</a:t>
            </a:r>
            <a:endParaRPr/>
          </a:p>
          <a:p>
            <a: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If we can describe the intersecting circles as one continuous polyline, our job is much easier- when we can describe a curve mathematically, we can probably integrate it mathematically too.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Let’s start by figuring out which arcs are on the border</a:t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" name="Google Shape;267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25075" y="1769575"/>
            <a:ext cx="3016286" cy="30228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68" name="Google Shape;268;p37"/>
          <p:cNvGrpSpPr/>
          <p:nvPr/>
        </p:nvGrpSpPr>
        <p:grpSpPr>
          <a:xfrm>
            <a:off x="3035000" y="1769576"/>
            <a:ext cx="2806350" cy="1924999"/>
            <a:chOff x="3035000" y="1769576"/>
            <a:chExt cx="2806350" cy="1924999"/>
          </a:xfrm>
        </p:grpSpPr>
        <p:sp>
          <p:nvSpPr>
            <p:cNvPr id="269" name="Google Shape;269;p37"/>
            <p:cNvSpPr/>
            <p:nvPr/>
          </p:nvSpPr>
          <p:spPr>
            <a:xfrm rot="10800000">
              <a:off x="4366926" y="1769576"/>
              <a:ext cx="1074000" cy="1068300"/>
            </a:xfrm>
            <a:prstGeom prst="pie">
              <a:avLst>
                <a:gd fmla="val 18943299" name="adj1"/>
                <a:gd fmla="val 7980988" name="adj2"/>
              </a:avLst>
            </a:prstGeom>
            <a:solidFill>
              <a:srgbClr val="00FF00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0" name="Google Shape;270;p37"/>
            <p:cNvSpPr/>
            <p:nvPr/>
          </p:nvSpPr>
          <p:spPr>
            <a:xfrm>
              <a:off x="3035000" y="2743875"/>
              <a:ext cx="957000" cy="950700"/>
            </a:xfrm>
            <a:prstGeom prst="pie">
              <a:avLst>
                <a:gd fmla="val 0" name="adj1"/>
                <a:gd fmla="val 18174542" name="adj2"/>
              </a:avLst>
            </a:prstGeom>
            <a:solidFill>
              <a:srgbClr val="00FF00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1" name="Google Shape;271;p37"/>
            <p:cNvSpPr/>
            <p:nvPr/>
          </p:nvSpPr>
          <p:spPr>
            <a:xfrm rot="10800000">
              <a:off x="3694525" y="2631000"/>
              <a:ext cx="591600" cy="587400"/>
            </a:xfrm>
            <a:prstGeom prst="pie">
              <a:avLst>
                <a:gd fmla="val 1232798" name="adj1"/>
                <a:gd fmla="val 16461797" name="adj2"/>
              </a:avLst>
            </a:prstGeom>
            <a:solidFill>
              <a:srgbClr val="00FF00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2" name="Google Shape;272;p37"/>
            <p:cNvSpPr/>
            <p:nvPr/>
          </p:nvSpPr>
          <p:spPr>
            <a:xfrm>
              <a:off x="4526150" y="1898775"/>
              <a:ext cx="1315200" cy="1307700"/>
            </a:xfrm>
            <a:prstGeom prst="pie">
              <a:avLst>
                <a:gd fmla="val 16461111" name="adj1"/>
                <a:gd fmla="val 9849440" name="adj2"/>
              </a:avLst>
            </a:prstGeom>
            <a:solidFill>
              <a:srgbClr val="00FF00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73" name="Google Shape;273;p37"/>
          <p:cNvSpPr txBox="1"/>
          <p:nvPr>
            <p:ph idx="4294967295" type="body"/>
          </p:nvPr>
        </p:nvSpPr>
        <p:spPr>
          <a:xfrm>
            <a:off x="311700" y="1769575"/>
            <a:ext cx="2513400" cy="302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Circle intersection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Line integrals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Green’s theorem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Binary search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Pain tolerance</a:t>
            </a:r>
            <a:endParaRPr sz="1400"/>
          </a:p>
        </p:txBody>
      </p:sp>
      <p:sp>
        <p:nvSpPr>
          <p:cNvPr id="274" name="Google Shape;274;p37"/>
          <p:cNvSpPr txBox="1"/>
          <p:nvPr>
            <p:ph idx="4294967295"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Knocked Ink - Solution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275" name="Google Shape;275;p37"/>
          <p:cNvSpPr txBox="1"/>
          <p:nvPr>
            <p:ph idx="4294967295" type="body"/>
          </p:nvPr>
        </p:nvSpPr>
        <p:spPr>
          <a:xfrm>
            <a:off x="311700" y="1152475"/>
            <a:ext cx="2408100" cy="58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2100"/>
              <a:t>Techniques</a:t>
            </a:r>
            <a:endParaRPr b="1" sz="2100"/>
          </a:p>
        </p:txBody>
      </p:sp>
      <p:sp>
        <p:nvSpPr>
          <p:cNvPr id="276" name="Google Shape;276;p37"/>
          <p:cNvSpPr txBox="1"/>
          <p:nvPr>
            <p:ph idx="4294967295" type="body"/>
          </p:nvPr>
        </p:nvSpPr>
        <p:spPr>
          <a:xfrm>
            <a:off x="2825075" y="1152475"/>
            <a:ext cx="6007200" cy="58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2100"/>
              <a:t>Algorithm</a:t>
            </a:r>
            <a:endParaRPr b="1" sz="2100"/>
          </a:p>
        </p:txBody>
      </p:sp>
      <p:grpSp>
        <p:nvGrpSpPr>
          <p:cNvPr id="277" name="Google Shape;277;p37"/>
          <p:cNvGrpSpPr/>
          <p:nvPr/>
        </p:nvGrpSpPr>
        <p:grpSpPr>
          <a:xfrm>
            <a:off x="3675225" y="1845400"/>
            <a:ext cx="1605375" cy="1442375"/>
            <a:chOff x="3675225" y="1845400"/>
            <a:chExt cx="1605375" cy="1442375"/>
          </a:xfrm>
        </p:grpSpPr>
        <p:sp>
          <p:nvSpPr>
            <p:cNvPr id="278" name="Google Shape;278;p37"/>
            <p:cNvSpPr/>
            <p:nvPr/>
          </p:nvSpPr>
          <p:spPr>
            <a:xfrm>
              <a:off x="5143500" y="1845400"/>
              <a:ext cx="137100" cy="137100"/>
            </a:xfrm>
            <a:prstGeom prst="donut">
              <a:avLst>
                <a:gd fmla="val 25000" name="adj"/>
              </a:avLst>
            </a:prstGeom>
            <a:solidFill>
              <a:srgbClr val="FF9900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9" name="Google Shape;279;p37"/>
            <p:cNvSpPr/>
            <p:nvPr/>
          </p:nvSpPr>
          <p:spPr>
            <a:xfrm>
              <a:off x="4483775" y="2588800"/>
              <a:ext cx="137100" cy="137100"/>
            </a:xfrm>
            <a:prstGeom prst="donut">
              <a:avLst>
                <a:gd fmla="val 25000" name="adj"/>
              </a:avLst>
            </a:prstGeom>
            <a:solidFill>
              <a:srgbClr val="FF9900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0" name="Google Shape;280;p37"/>
            <p:cNvSpPr/>
            <p:nvPr/>
          </p:nvSpPr>
          <p:spPr>
            <a:xfrm>
              <a:off x="3900325" y="3150675"/>
              <a:ext cx="137100" cy="137100"/>
            </a:xfrm>
            <a:prstGeom prst="donut">
              <a:avLst>
                <a:gd fmla="val 25000" name="adj"/>
              </a:avLst>
            </a:prstGeom>
            <a:solidFill>
              <a:srgbClr val="FF9900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1" name="Google Shape;281;p37"/>
            <p:cNvSpPr/>
            <p:nvPr/>
          </p:nvSpPr>
          <p:spPr>
            <a:xfrm>
              <a:off x="3675225" y="2748700"/>
              <a:ext cx="137100" cy="137100"/>
            </a:xfrm>
            <a:prstGeom prst="donut">
              <a:avLst>
                <a:gd fmla="val 25000" name="adj"/>
              </a:avLst>
            </a:prstGeom>
            <a:solidFill>
              <a:srgbClr val="FF9900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4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38"/>
          <p:cNvSpPr txBox="1"/>
          <p:nvPr>
            <p:ph idx="4294967295" type="body"/>
          </p:nvPr>
        </p:nvSpPr>
        <p:spPr>
          <a:xfrm>
            <a:off x="311700" y="1769575"/>
            <a:ext cx="2513400" cy="302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Circle intersection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Line integrals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Green’s theorem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Binary search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Pain tolerance</a:t>
            </a:r>
            <a:endParaRPr sz="1400"/>
          </a:p>
        </p:txBody>
      </p:sp>
      <p:sp>
        <p:nvSpPr>
          <p:cNvPr id="287" name="Google Shape;287;p38"/>
          <p:cNvSpPr txBox="1"/>
          <p:nvPr>
            <p:ph idx="4294967295"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Knocked Ink - Solution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288" name="Google Shape;288;p38"/>
          <p:cNvSpPr txBox="1"/>
          <p:nvPr>
            <p:ph idx="4294967295" type="body"/>
          </p:nvPr>
        </p:nvSpPr>
        <p:spPr>
          <a:xfrm>
            <a:off x="311700" y="1152475"/>
            <a:ext cx="2408100" cy="58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2100"/>
              <a:t>Techniques</a:t>
            </a:r>
            <a:endParaRPr b="1" sz="2100"/>
          </a:p>
        </p:txBody>
      </p:sp>
      <p:sp>
        <p:nvSpPr>
          <p:cNvPr id="289" name="Google Shape;289;p38"/>
          <p:cNvSpPr txBox="1"/>
          <p:nvPr>
            <p:ph idx="4294967295" type="body"/>
          </p:nvPr>
        </p:nvSpPr>
        <p:spPr>
          <a:xfrm>
            <a:off x="2825075" y="1152475"/>
            <a:ext cx="6007200" cy="58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2100"/>
              <a:t>Algorithm</a:t>
            </a:r>
            <a:endParaRPr b="1" sz="2100"/>
          </a:p>
        </p:txBody>
      </p:sp>
      <p:sp>
        <p:nvSpPr>
          <p:cNvPr id="290" name="Google Shape;290;p38"/>
          <p:cNvSpPr txBox="1"/>
          <p:nvPr>
            <p:ph idx="4294967295" type="body"/>
          </p:nvPr>
        </p:nvSpPr>
        <p:spPr>
          <a:xfrm>
            <a:off x="2825077" y="1769575"/>
            <a:ext cx="5898300" cy="302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/>
              <a:t>But… Why not use a spatial data structure?</a:t>
            </a:r>
            <a:endParaRPr b="1" sz="2100"/>
          </a:p>
          <a:p>
            <a:pPr indent="-317500" lvl="0" marL="457200" rtl="0" algn="l">
              <a:spcBef>
                <a:spcPts val="160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Let’s take a look.</a:t>
            </a:r>
            <a:endParaRPr b="1" sz="210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" name="Google Shape;295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3600" y="1017938"/>
            <a:ext cx="3181350" cy="2819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19925" y="936963"/>
            <a:ext cx="2981325" cy="2981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40"/>
          <p:cNvSpPr txBox="1"/>
          <p:nvPr>
            <p:ph type="title"/>
          </p:nvPr>
        </p:nvSpPr>
        <p:spPr>
          <a:xfrm>
            <a:off x="-195775" y="1233175"/>
            <a:ext cx="49923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Low Effort League</a:t>
            </a:r>
            <a:endParaRPr/>
          </a:p>
        </p:txBody>
      </p:sp>
      <p:sp>
        <p:nvSpPr>
          <p:cNvPr id="302" name="Google Shape;302;p40"/>
          <p:cNvSpPr txBox="1"/>
          <p:nvPr>
            <p:ph idx="1" type="subTitle"/>
          </p:nvPr>
        </p:nvSpPr>
        <p:spPr>
          <a:xfrm>
            <a:off x="265500" y="2779477"/>
            <a:ext cx="4045200" cy="15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12</a:t>
            </a:r>
            <a:r>
              <a:rPr b="1" lang="en"/>
              <a:t> </a:t>
            </a:r>
            <a:r>
              <a:rPr lang="en"/>
              <a:t>correct • solved at: </a:t>
            </a:r>
            <a:r>
              <a:rPr b="1" lang="en"/>
              <a:t>01:05</a:t>
            </a:r>
            <a:r>
              <a:rPr lang="en"/>
              <a:t> by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/>
              <a:t>?‽!</a:t>
            </a:r>
            <a:endParaRPr b="1" sz="1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/>
              <a:t>University of Cambridge</a:t>
            </a:r>
            <a:endParaRPr b="1" sz="1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br>
              <a:rPr lang="en"/>
            </a:br>
            <a:r>
              <a:rPr lang="en"/>
              <a:t>Author: </a:t>
            </a:r>
            <a:r>
              <a:rPr b="1" lang="en"/>
              <a:t>Robin Lee</a:t>
            </a:r>
            <a:endParaRPr/>
          </a:p>
        </p:txBody>
      </p:sp>
      <p:sp>
        <p:nvSpPr>
          <p:cNvPr id="303" name="Google Shape;303;p40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Overview</a:t>
            </a:r>
            <a:endParaRPr sz="1400"/>
          </a:p>
          <a:p>
            <a:pPr indent="-317500" lvl="0" marL="457200" rtl="0" algn="l">
              <a:spcBef>
                <a:spcPts val="80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How many games do you have to rig/modify to win a tournament?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Specifically, how do you minimise total cost to win if cost to win one game is the square of the difference in skill?</a:t>
            </a:r>
            <a:endParaRPr sz="1400"/>
          </a:p>
        </p:txBody>
      </p:sp>
      <p:pic>
        <p:nvPicPr>
          <p:cNvPr id="304" name="Google Shape;304;p40"/>
          <p:cNvPicPr preferRelativeResize="0"/>
          <p:nvPr/>
        </p:nvPicPr>
        <p:blipFill rotWithShape="1">
          <a:blip r:embed="rId3">
            <a:alphaModFix/>
          </a:blip>
          <a:srcRect b="0" l="-6843" r="-6831" t="0"/>
          <a:stretch/>
        </p:blipFill>
        <p:spPr>
          <a:xfrm>
            <a:off x="1150306" y="106600"/>
            <a:ext cx="2300137" cy="1805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41"/>
          <p:cNvSpPr txBox="1"/>
          <p:nvPr>
            <p:ph idx="4294967295" type="body"/>
          </p:nvPr>
        </p:nvSpPr>
        <p:spPr>
          <a:xfrm>
            <a:off x="311700" y="1769575"/>
            <a:ext cx="2513400" cy="302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Dynamic programming</a:t>
            </a:r>
            <a:endParaRPr sz="1400"/>
          </a:p>
        </p:txBody>
      </p:sp>
      <p:sp>
        <p:nvSpPr>
          <p:cNvPr id="310" name="Google Shape;310;p41"/>
          <p:cNvSpPr txBox="1"/>
          <p:nvPr>
            <p:ph idx="4294967295"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Low Effort League</a:t>
            </a:r>
            <a:r>
              <a:rPr lang="en">
                <a:solidFill>
                  <a:schemeClr val="dk1"/>
                </a:solidFill>
              </a:rPr>
              <a:t> - Solution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311" name="Google Shape;311;p41"/>
          <p:cNvSpPr txBox="1"/>
          <p:nvPr>
            <p:ph idx="4294967295" type="body"/>
          </p:nvPr>
        </p:nvSpPr>
        <p:spPr>
          <a:xfrm>
            <a:off x="311700" y="1152475"/>
            <a:ext cx="2408100" cy="58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2100"/>
              <a:t>Techniques</a:t>
            </a:r>
            <a:endParaRPr b="1" sz="2100"/>
          </a:p>
        </p:txBody>
      </p:sp>
      <p:sp>
        <p:nvSpPr>
          <p:cNvPr id="312" name="Google Shape;312;p41"/>
          <p:cNvSpPr txBox="1"/>
          <p:nvPr>
            <p:ph idx="4294967295" type="body"/>
          </p:nvPr>
        </p:nvSpPr>
        <p:spPr>
          <a:xfrm>
            <a:off x="2825075" y="1152475"/>
            <a:ext cx="6007200" cy="58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2100"/>
              <a:t>Algorithm</a:t>
            </a:r>
            <a:endParaRPr b="1" sz="2100"/>
          </a:p>
        </p:txBody>
      </p:sp>
      <p:sp>
        <p:nvSpPr>
          <p:cNvPr id="313" name="Google Shape;313;p41"/>
          <p:cNvSpPr txBox="1"/>
          <p:nvPr>
            <p:ph idx="4294967295" type="body"/>
          </p:nvPr>
        </p:nvSpPr>
        <p:spPr>
          <a:xfrm>
            <a:off x="2825077" y="1769575"/>
            <a:ext cx="5898300" cy="302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Similar to Jammed Gym- dynamic programming</a:t>
            </a:r>
            <a:endParaRPr sz="1400"/>
          </a:p>
          <a:p>
            <a: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Cost to have team X in round R = cost[X][R]. This can be calculated by finding all teams T in the adjacent bracket in round R and comparing against cost[T][R-1].</a:t>
            </a:r>
            <a:endParaRPr/>
          </a:p>
          <a:p>
            <a: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There are X*R cells = R*2^R cells. This is a lot, but not too many to make it slow.</a:t>
            </a:r>
            <a:endParaRPr/>
          </a:p>
          <a:p>
            <a: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Here, just read off the value of cost[1][R] for the answer.</a:t>
            </a:r>
            <a:endParaRPr sz="14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5"/>
          <p:cNvSpPr txBox="1"/>
          <p:nvPr>
            <p:ph type="title"/>
          </p:nvPr>
        </p:nvSpPr>
        <p:spPr>
          <a:xfrm>
            <a:off x="-195775" y="1233175"/>
            <a:ext cx="49923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Auto Accountant	</a:t>
            </a:r>
            <a:endParaRPr/>
          </a:p>
        </p:txBody>
      </p:sp>
      <p:sp>
        <p:nvSpPr>
          <p:cNvPr id="81" name="Google Shape;81;p15"/>
          <p:cNvSpPr txBox="1"/>
          <p:nvPr>
            <p:ph idx="1" type="subTitle"/>
          </p:nvPr>
        </p:nvSpPr>
        <p:spPr>
          <a:xfrm>
            <a:off x="265500" y="2779477"/>
            <a:ext cx="4045200" cy="15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24 </a:t>
            </a:r>
            <a:r>
              <a:rPr lang="en"/>
              <a:t>correct • solved at: </a:t>
            </a:r>
            <a:r>
              <a:rPr b="1" lang="en"/>
              <a:t>01</a:t>
            </a:r>
            <a:r>
              <a:rPr b="1" lang="en"/>
              <a:t>:02</a:t>
            </a:r>
            <a:r>
              <a:rPr lang="en"/>
              <a:t> by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/>
              <a:t>AmaTRINciana</a:t>
            </a:r>
            <a:endParaRPr b="1" sz="1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/>
              <a:t>University of Cambridge</a:t>
            </a:r>
            <a:endParaRPr sz="1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br>
              <a:rPr lang="en"/>
            </a:br>
            <a:r>
              <a:rPr lang="en"/>
              <a:t>Author: </a:t>
            </a:r>
            <a:r>
              <a:rPr b="1" lang="en"/>
              <a:t>Robin Lee</a:t>
            </a:r>
            <a:endParaRPr/>
          </a:p>
        </p:txBody>
      </p:sp>
      <p:sp>
        <p:nvSpPr>
          <p:cNvPr id="82" name="Google Shape;82;p15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Overview</a:t>
            </a:r>
            <a:endParaRPr sz="1400"/>
          </a:p>
          <a:p>
            <a:pPr indent="-317500" lvl="0" marL="457200" rtl="0" algn="l">
              <a:spcBef>
                <a:spcPts val="80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We represent a  coin with coords (X,Y) pair. A coin falls into a slot (U,V) if X≤U and Y≥V.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For each coin, find the first slot in the list that matches and add its index to the answer.</a:t>
            </a:r>
            <a:endParaRPr sz="1400"/>
          </a:p>
        </p:txBody>
      </p:sp>
      <p:pic>
        <p:nvPicPr>
          <p:cNvPr id="83" name="Google Shape;83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65675" y="107425"/>
            <a:ext cx="2044851" cy="17549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42"/>
          <p:cNvSpPr txBox="1"/>
          <p:nvPr>
            <p:ph type="title"/>
          </p:nvPr>
        </p:nvSpPr>
        <p:spPr>
          <a:xfrm>
            <a:off x="-195775" y="1233175"/>
            <a:ext cx="49923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Mosaic</a:t>
            </a:r>
            <a:endParaRPr/>
          </a:p>
        </p:txBody>
      </p:sp>
      <p:sp>
        <p:nvSpPr>
          <p:cNvPr id="319" name="Google Shape;319;p42"/>
          <p:cNvSpPr txBox="1"/>
          <p:nvPr>
            <p:ph idx="1" type="subTitle"/>
          </p:nvPr>
        </p:nvSpPr>
        <p:spPr>
          <a:xfrm>
            <a:off x="265500" y="2779477"/>
            <a:ext cx="4045200" cy="15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8</a:t>
            </a:r>
            <a:r>
              <a:rPr b="1" lang="en"/>
              <a:t> </a:t>
            </a:r>
            <a:r>
              <a:rPr lang="en"/>
              <a:t>correct • solved at: </a:t>
            </a:r>
            <a:r>
              <a:rPr b="1" lang="en"/>
              <a:t>01:47</a:t>
            </a:r>
            <a:r>
              <a:rPr lang="en"/>
              <a:t> by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/>
              <a:t>Treeniceratops</a:t>
            </a:r>
            <a:endParaRPr b="1" sz="1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/>
              <a:t>University of Cambridge</a:t>
            </a:r>
            <a:endParaRPr b="1" sz="1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br>
              <a:rPr lang="en"/>
            </a:br>
            <a:r>
              <a:rPr lang="en"/>
              <a:t>Author: </a:t>
            </a:r>
            <a:r>
              <a:rPr b="1" lang="en"/>
              <a:t>Robin Lee</a:t>
            </a:r>
            <a:endParaRPr/>
          </a:p>
        </p:txBody>
      </p:sp>
      <p:sp>
        <p:nvSpPr>
          <p:cNvPr id="320" name="Google Shape;320;p42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Overview</a:t>
            </a:r>
            <a:endParaRPr sz="1400"/>
          </a:p>
          <a:p>
            <a:pPr indent="-317500" lvl="0" marL="457200" rtl="0" algn="l">
              <a:spcBef>
                <a:spcPts val="80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Remove some rows from a rectangular array to make every value in the array show up equally often.</a:t>
            </a:r>
            <a:endParaRPr sz="1400"/>
          </a:p>
        </p:txBody>
      </p:sp>
      <p:pic>
        <p:nvPicPr>
          <p:cNvPr id="321" name="Google Shape;321;p42"/>
          <p:cNvPicPr preferRelativeResize="0"/>
          <p:nvPr/>
        </p:nvPicPr>
        <p:blipFill rotWithShape="1">
          <a:blip r:embed="rId3">
            <a:alphaModFix/>
          </a:blip>
          <a:srcRect b="0" l="-25184" r="-25169" t="9"/>
          <a:stretch/>
        </p:blipFill>
        <p:spPr>
          <a:xfrm>
            <a:off x="1150306" y="106600"/>
            <a:ext cx="2300137" cy="18059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43"/>
          <p:cNvSpPr txBox="1"/>
          <p:nvPr>
            <p:ph idx="4294967295" type="body"/>
          </p:nvPr>
        </p:nvSpPr>
        <p:spPr>
          <a:xfrm>
            <a:off x="311700" y="1769575"/>
            <a:ext cx="2513400" cy="302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Meet in the middle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Hashing</a:t>
            </a:r>
            <a:endParaRPr sz="1400"/>
          </a:p>
        </p:txBody>
      </p:sp>
      <p:sp>
        <p:nvSpPr>
          <p:cNvPr id="327" name="Google Shape;327;p43"/>
          <p:cNvSpPr txBox="1"/>
          <p:nvPr>
            <p:ph idx="4294967295"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Mosaic</a:t>
            </a:r>
            <a:r>
              <a:rPr lang="en">
                <a:solidFill>
                  <a:schemeClr val="dk1"/>
                </a:solidFill>
              </a:rPr>
              <a:t> - Solution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328" name="Google Shape;328;p43"/>
          <p:cNvSpPr txBox="1"/>
          <p:nvPr>
            <p:ph idx="4294967295" type="body"/>
          </p:nvPr>
        </p:nvSpPr>
        <p:spPr>
          <a:xfrm>
            <a:off x="311700" y="1152475"/>
            <a:ext cx="2408100" cy="58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2100"/>
              <a:t>Techniques</a:t>
            </a:r>
            <a:endParaRPr b="1" sz="2100"/>
          </a:p>
        </p:txBody>
      </p:sp>
      <p:sp>
        <p:nvSpPr>
          <p:cNvPr id="329" name="Google Shape;329;p43"/>
          <p:cNvSpPr txBox="1"/>
          <p:nvPr>
            <p:ph idx="4294967295" type="body"/>
          </p:nvPr>
        </p:nvSpPr>
        <p:spPr>
          <a:xfrm>
            <a:off x="2825075" y="1152475"/>
            <a:ext cx="6007200" cy="58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2100"/>
              <a:t>Algorithm</a:t>
            </a:r>
            <a:endParaRPr b="1" sz="2100"/>
          </a:p>
        </p:txBody>
      </p:sp>
      <p:sp>
        <p:nvSpPr>
          <p:cNvPr id="330" name="Google Shape;330;p43"/>
          <p:cNvSpPr txBox="1"/>
          <p:nvPr>
            <p:ph idx="4294967295" type="body"/>
          </p:nvPr>
        </p:nvSpPr>
        <p:spPr>
          <a:xfrm>
            <a:off x="2825077" y="1769575"/>
            <a:ext cx="5898300" cy="302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Meet in the middle- break 2^40 worth of brute force into 2^20 x 2</a:t>
            </a:r>
            <a:endParaRPr sz="1400"/>
          </a:p>
          <a:p>
            <a: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Find two “half solutions” which cancel each other out, for example 2xA+1xB in one, and 2xA+3xB in the other.</a:t>
            </a:r>
            <a:endParaRPr sz="1400"/>
          </a:p>
          <a:p>
            <a: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This is fast enough if the arrays are small,</a:t>
            </a:r>
            <a:endParaRPr sz="1400"/>
          </a:p>
          <a:p>
            <a: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But the arrays are very large</a:t>
            </a:r>
            <a:endParaRPr/>
          </a:p>
          <a:p>
            <a: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So make a hash function that still supports adding together and subtracting values in aggregate without recalculating the whole thing</a:t>
            </a:r>
            <a:endParaRPr/>
          </a:p>
          <a:p>
            <a:pPr indent="-31750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"/>
              <a:t>For safety, make several such hash functions in case any one is weak, and bundle them together.</a:t>
            </a:r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Overhead shot of hand holding cup of light-colored tea with lemon slices floating in it" id="335" name="Google Shape;335;p44"/>
          <p:cNvPicPr preferRelativeResize="0"/>
          <p:nvPr/>
        </p:nvPicPr>
        <p:blipFill rotWithShape="1">
          <a:blip r:embed="rId3">
            <a:alphaModFix/>
          </a:blip>
          <a:srcRect b="38539" l="0" r="28825" t="21892"/>
          <a:stretch/>
        </p:blipFill>
        <p:spPr>
          <a:xfrm>
            <a:off x="433825" y="359800"/>
            <a:ext cx="3795004" cy="13974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Bunch of dark blue grapes on a vine" id="336" name="Google Shape;336;p44"/>
          <p:cNvPicPr preferRelativeResize="0"/>
          <p:nvPr/>
        </p:nvPicPr>
        <p:blipFill rotWithShape="1">
          <a:blip r:embed="rId4">
            <a:alphaModFix/>
          </a:blip>
          <a:srcRect b="37538" l="0" r="0" t="12214"/>
          <a:stretch/>
        </p:blipFill>
        <p:spPr>
          <a:xfrm>
            <a:off x="433775" y="1886650"/>
            <a:ext cx="3795002" cy="28596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verhead shot of wooden table with cast iron pan and various spices on it" id="337" name="Google Shape;337;p44"/>
          <p:cNvPicPr preferRelativeResize="0"/>
          <p:nvPr/>
        </p:nvPicPr>
        <p:blipFill rotWithShape="1">
          <a:blip r:embed="rId5">
            <a:alphaModFix/>
          </a:blip>
          <a:srcRect b="3846" l="35811" r="34812" t="5210"/>
          <a:stretch/>
        </p:blipFill>
        <p:spPr>
          <a:xfrm>
            <a:off x="4356064" y="359800"/>
            <a:ext cx="2146499" cy="439440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d onion sliced in half. Peppercorns in foreground. Parsley leaves in background." id="338" name="Google Shape;338;p44"/>
          <p:cNvPicPr preferRelativeResize="0"/>
          <p:nvPr/>
        </p:nvPicPr>
        <p:blipFill rotWithShape="1">
          <a:blip r:embed="rId6">
            <a:alphaModFix/>
          </a:blip>
          <a:srcRect b="3651" l="23477" r="45348" t="0"/>
          <a:stretch/>
        </p:blipFill>
        <p:spPr>
          <a:xfrm>
            <a:off x="6629825" y="359800"/>
            <a:ext cx="2146498" cy="4402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Google Shape;339;p44"/>
          <p:cNvPicPr preferRelativeResize="0"/>
          <p:nvPr/>
        </p:nvPicPr>
        <p:blipFill rotWithShape="1">
          <a:blip r:embed="rId7">
            <a:alphaModFix/>
          </a:blip>
          <a:srcRect b="0" l="15440" r="-15439" t="0"/>
          <a:stretch/>
        </p:blipFill>
        <p:spPr>
          <a:xfrm>
            <a:off x="4356275" y="359800"/>
            <a:ext cx="2537850" cy="439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" name="Google Shape;340;p44"/>
          <p:cNvPicPr preferRelativeResize="0"/>
          <p:nvPr/>
        </p:nvPicPr>
        <p:blipFill rotWithShape="1">
          <a:blip r:embed="rId8">
            <a:alphaModFix/>
          </a:blip>
          <a:srcRect b="31602" l="27978" r="16684" t="12494"/>
          <a:stretch/>
        </p:blipFill>
        <p:spPr>
          <a:xfrm>
            <a:off x="433825" y="1886650"/>
            <a:ext cx="3795000" cy="2875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" name="Google Shape;341;p44"/>
          <p:cNvPicPr preferRelativeResize="0"/>
          <p:nvPr/>
        </p:nvPicPr>
        <p:blipFill rotWithShape="1">
          <a:blip r:embed="rId9">
            <a:alphaModFix/>
          </a:blip>
          <a:srcRect b="45582" l="-1962" r="52774" t="27250"/>
          <a:stretch/>
        </p:blipFill>
        <p:spPr>
          <a:xfrm>
            <a:off x="433825" y="359800"/>
            <a:ext cx="3794998" cy="139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Google Shape;342;p44"/>
          <p:cNvPicPr preferRelativeResize="0"/>
          <p:nvPr/>
        </p:nvPicPr>
        <p:blipFill rotWithShape="1">
          <a:blip r:embed="rId10">
            <a:alphaModFix/>
          </a:blip>
          <a:srcRect b="14566" l="26927" r="45141" t="0"/>
          <a:stretch/>
        </p:blipFill>
        <p:spPr>
          <a:xfrm>
            <a:off x="6629825" y="359800"/>
            <a:ext cx="2146499" cy="439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45"/>
          <p:cNvSpPr txBox="1"/>
          <p:nvPr>
            <p:ph type="title"/>
          </p:nvPr>
        </p:nvSpPr>
        <p:spPr>
          <a:xfrm>
            <a:off x="0" y="1258525"/>
            <a:ext cx="91440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/>
              <a:t>Questions?</a:t>
            </a:r>
            <a:endParaRPr sz="9600"/>
          </a:p>
        </p:txBody>
      </p:sp>
      <p:sp>
        <p:nvSpPr>
          <p:cNvPr id="348" name="Google Shape;348;p45"/>
          <p:cNvSpPr txBox="1"/>
          <p:nvPr>
            <p:ph idx="1" type="body"/>
          </p:nvPr>
        </p:nvSpPr>
        <p:spPr>
          <a:xfrm>
            <a:off x="475500" y="3304625"/>
            <a:ext cx="82221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Or comments?</a:t>
            </a:r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46"/>
          <p:cNvSpPr/>
          <p:nvPr/>
        </p:nvSpPr>
        <p:spPr>
          <a:xfrm>
            <a:off x="0" y="2170475"/>
            <a:ext cx="9144000" cy="11643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4" name="Google Shape;354;p46"/>
          <p:cNvSpPr txBox="1"/>
          <p:nvPr>
            <p:ph idx="4294967295" type="subTitle"/>
          </p:nvPr>
        </p:nvSpPr>
        <p:spPr>
          <a:xfrm>
            <a:off x="494950" y="2789125"/>
            <a:ext cx="8117700" cy="43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http://domjudge.bath.ac.uk/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355" name="Google Shape;355;p46"/>
          <p:cNvSpPr txBox="1"/>
          <p:nvPr>
            <p:ph type="title"/>
          </p:nvPr>
        </p:nvSpPr>
        <p:spPr>
          <a:xfrm>
            <a:off x="460950" y="2065350"/>
            <a:ext cx="8222100" cy="1012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Final Standings</a:t>
            </a:r>
            <a:endParaRPr/>
          </a:p>
        </p:txBody>
      </p:sp>
      <p:pic>
        <p:nvPicPr>
          <p:cNvPr id="356" name="Google Shape;356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18741" y="828525"/>
            <a:ext cx="3140518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6"/>
          <p:cNvSpPr txBox="1"/>
          <p:nvPr>
            <p:ph idx="4294967295" type="body"/>
          </p:nvPr>
        </p:nvSpPr>
        <p:spPr>
          <a:xfrm>
            <a:off x="311700" y="1769575"/>
            <a:ext cx="2513400" cy="302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Segment trees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KD trees</a:t>
            </a:r>
            <a:endParaRPr sz="1400"/>
          </a:p>
        </p:txBody>
      </p:sp>
      <p:sp>
        <p:nvSpPr>
          <p:cNvPr id="89" name="Google Shape;89;p16"/>
          <p:cNvSpPr txBox="1"/>
          <p:nvPr>
            <p:ph idx="4294967295"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Automatic Accountant</a:t>
            </a:r>
            <a:r>
              <a:rPr lang="en">
                <a:solidFill>
                  <a:schemeClr val="dk1"/>
                </a:solidFill>
              </a:rPr>
              <a:t> - Solution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90" name="Google Shape;90;p16"/>
          <p:cNvSpPr txBox="1"/>
          <p:nvPr>
            <p:ph idx="4294967295" type="body"/>
          </p:nvPr>
        </p:nvSpPr>
        <p:spPr>
          <a:xfrm>
            <a:off x="311700" y="1152475"/>
            <a:ext cx="2408100" cy="58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2100"/>
              <a:t>Techniques</a:t>
            </a:r>
            <a:endParaRPr b="1" sz="2100"/>
          </a:p>
        </p:txBody>
      </p:sp>
      <p:sp>
        <p:nvSpPr>
          <p:cNvPr id="91" name="Google Shape;91;p16"/>
          <p:cNvSpPr txBox="1"/>
          <p:nvPr>
            <p:ph idx="4294967295" type="body"/>
          </p:nvPr>
        </p:nvSpPr>
        <p:spPr>
          <a:xfrm>
            <a:off x="2825075" y="1152475"/>
            <a:ext cx="6007200" cy="58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2100"/>
              <a:t>Algorithm</a:t>
            </a:r>
            <a:endParaRPr b="1" sz="2100"/>
          </a:p>
        </p:txBody>
      </p:sp>
      <p:sp>
        <p:nvSpPr>
          <p:cNvPr id="92" name="Google Shape;92;p16"/>
          <p:cNvSpPr txBox="1"/>
          <p:nvPr>
            <p:ph idx="4294967295" type="body"/>
          </p:nvPr>
        </p:nvSpPr>
        <p:spPr>
          <a:xfrm>
            <a:off x="2825077" y="1769575"/>
            <a:ext cx="5898300" cy="302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Keep a </a:t>
            </a:r>
            <a:r>
              <a:rPr b="1" lang="en" sz="1400"/>
              <a:t>segment tree</a:t>
            </a:r>
            <a:r>
              <a:rPr lang="en" sz="1400"/>
              <a:t> mapping for one axis:</a:t>
            </a:r>
            <a:endParaRPr sz="1400"/>
          </a:p>
          <a:p>
            <a: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For all slots with thickness &gt;= T,</a:t>
            </a:r>
            <a:endParaRPr/>
          </a:p>
          <a:p>
            <a: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Which one has the lowest index? (min-segment-tree)</a:t>
            </a:r>
            <a:endParaRPr/>
          </a:p>
          <a:p>
            <a: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Initially this tree is empty</a:t>
            </a:r>
            <a:endParaRPr/>
          </a:p>
          <a:p>
            <a: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Sort the coins and slots along the other axis</a:t>
            </a:r>
            <a:endParaRPr sz="1400"/>
          </a:p>
          <a:p>
            <a: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Iterate through both in parallel, inserting slots as their trigger masses become eligible for the current coin.</a:t>
            </a:r>
            <a:endParaRPr/>
          </a:p>
          <a:p>
            <a: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Use the tree to find the slot with the smallest index, out of those with the right mass range.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Alternatively, use a KD / quad tree </a:t>
            </a:r>
            <a:endParaRPr/>
          </a:p>
          <a:p>
            <a:pPr indent="0" lvl="0" marL="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7"/>
          <p:cNvSpPr txBox="1"/>
          <p:nvPr>
            <p:ph type="title"/>
          </p:nvPr>
        </p:nvSpPr>
        <p:spPr>
          <a:xfrm>
            <a:off x="-195775" y="1233175"/>
            <a:ext cx="49923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Ballpark</a:t>
            </a:r>
            <a:endParaRPr/>
          </a:p>
        </p:txBody>
      </p:sp>
      <p:sp>
        <p:nvSpPr>
          <p:cNvPr id="98" name="Google Shape;98;p17"/>
          <p:cNvSpPr txBox="1"/>
          <p:nvPr>
            <p:ph idx="1" type="subTitle"/>
          </p:nvPr>
        </p:nvSpPr>
        <p:spPr>
          <a:xfrm>
            <a:off x="265500" y="2779477"/>
            <a:ext cx="4045200" cy="15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174</a:t>
            </a:r>
            <a:r>
              <a:rPr b="1" lang="en"/>
              <a:t> </a:t>
            </a:r>
            <a:r>
              <a:rPr lang="en"/>
              <a:t>correct • solved at: </a:t>
            </a:r>
            <a:r>
              <a:rPr b="1" lang="en"/>
              <a:t>00:03</a:t>
            </a:r>
            <a:r>
              <a:rPr lang="en"/>
              <a:t> by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/>
              <a:t>Ananas</a:t>
            </a:r>
            <a:endParaRPr b="1" sz="1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/>
              <a:t>University of Cambridge</a:t>
            </a:r>
            <a:endParaRPr b="1" sz="1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br>
              <a:rPr lang="en"/>
            </a:br>
            <a:r>
              <a:rPr lang="en"/>
              <a:t>Author: </a:t>
            </a:r>
            <a:r>
              <a:rPr b="1" lang="en"/>
              <a:t>Jim Grimmett</a:t>
            </a:r>
            <a:endParaRPr/>
          </a:p>
        </p:txBody>
      </p:sp>
      <p:sp>
        <p:nvSpPr>
          <p:cNvPr id="99" name="Google Shape;99;p17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Overview</a:t>
            </a:r>
            <a:endParaRPr sz="1400"/>
          </a:p>
          <a:p>
            <a:pPr indent="-317500" lvl="0" marL="457200" rtl="0" algn="l">
              <a:spcBef>
                <a:spcPts val="80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Estimate a number to one significant figure (exactly one nonzero digit).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The number fits inside a 64-bit integer</a:t>
            </a:r>
            <a:endParaRPr sz="1400"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(</a:t>
            </a:r>
            <a:r>
              <a:rPr lang="en" sz="1400"/>
              <a:t>c++: </a:t>
            </a:r>
            <a:r>
              <a:rPr b="1" lang="en" sz="1400"/>
              <a:t>int64_t</a:t>
            </a:r>
            <a:r>
              <a:rPr lang="en" sz="1400"/>
              <a:t>)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(</a:t>
            </a:r>
            <a:r>
              <a:rPr lang="en" sz="1400"/>
              <a:t>java: </a:t>
            </a:r>
            <a:r>
              <a:rPr b="1" lang="en" sz="1400"/>
              <a:t>long</a:t>
            </a:r>
            <a:r>
              <a:rPr lang="en" sz="1400"/>
              <a:t>)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(</a:t>
            </a:r>
            <a:r>
              <a:rPr lang="en" sz="1400"/>
              <a:t>python: </a:t>
            </a:r>
            <a:r>
              <a:rPr b="1" lang="en" sz="1400"/>
              <a:t>number</a:t>
            </a:r>
            <a:r>
              <a:rPr lang="en" sz="1400"/>
              <a:t>)</a:t>
            </a:r>
            <a:endParaRPr sz="1400"/>
          </a:p>
          <a:p>
            <a:pPr indent="0" lvl="0" marL="4572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1400"/>
              <a:t>	</a:t>
            </a:r>
            <a:endParaRPr sz="1400"/>
          </a:p>
        </p:txBody>
      </p:sp>
      <p:pic>
        <p:nvPicPr>
          <p:cNvPr id="100" name="Google Shape;100;p17"/>
          <p:cNvPicPr preferRelativeResize="0"/>
          <p:nvPr/>
        </p:nvPicPr>
        <p:blipFill rotWithShape="1">
          <a:blip r:embed="rId3">
            <a:alphaModFix/>
          </a:blip>
          <a:srcRect b="-1985" l="-12938" r="-12926" t="-1975"/>
          <a:stretch/>
        </p:blipFill>
        <p:spPr>
          <a:xfrm>
            <a:off x="713113" y="225276"/>
            <a:ext cx="3174525" cy="1750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8"/>
          <p:cNvSpPr txBox="1"/>
          <p:nvPr>
            <p:ph idx="4294967295" type="body"/>
          </p:nvPr>
        </p:nvSpPr>
        <p:spPr>
          <a:xfrm>
            <a:off x="311700" y="1769575"/>
            <a:ext cx="2513400" cy="302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Logarithms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Rounding</a:t>
            </a:r>
            <a:endParaRPr sz="1400"/>
          </a:p>
        </p:txBody>
      </p:sp>
      <p:sp>
        <p:nvSpPr>
          <p:cNvPr id="106" name="Google Shape;106;p18"/>
          <p:cNvSpPr txBox="1"/>
          <p:nvPr>
            <p:ph idx="4294967295"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Ballpark Estimate</a:t>
            </a:r>
            <a:r>
              <a:rPr lang="en">
                <a:solidFill>
                  <a:schemeClr val="dk1"/>
                </a:solidFill>
              </a:rPr>
              <a:t> - Solution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07" name="Google Shape;107;p18"/>
          <p:cNvSpPr txBox="1"/>
          <p:nvPr>
            <p:ph idx="4294967295" type="body"/>
          </p:nvPr>
        </p:nvSpPr>
        <p:spPr>
          <a:xfrm>
            <a:off x="311700" y="1152475"/>
            <a:ext cx="2408100" cy="58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2100"/>
              <a:t>Techniques</a:t>
            </a:r>
            <a:endParaRPr b="1" sz="2100"/>
          </a:p>
        </p:txBody>
      </p:sp>
      <p:sp>
        <p:nvSpPr>
          <p:cNvPr id="108" name="Google Shape;108;p18"/>
          <p:cNvSpPr txBox="1"/>
          <p:nvPr>
            <p:ph idx="4294967295" type="body"/>
          </p:nvPr>
        </p:nvSpPr>
        <p:spPr>
          <a:xfrm>
            <a:off x="2825075" y="1152475"/>
            <a:ext cx="6007200" cy="58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2100"/>
              <a:t>Algorithm</a:t>
            </a:r>
            <a:endParaRPr b="1" sz="2100"/>
          </a:p>
        </p:txBody>
      </p:sp>
      <p:sp>
        <p:nvSpPr>
          <p:cNvPr id="109" name="Google Shape;109;p18"/>
          <p:cNvSpPr txBox="1"/>
          <p:nvPr>
            <p:ph idx="4294967295" type="body"/>
          </p:nvPr>
        </p:nvSpPr>
        <p:spPr>
          <a:xfrm>
            <a:off x="2825077" y="1769575"/>
            <a:ext cx="5898300" cy="302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If we reduce the number to {x}.{abcdefg} where x is a single-digit number, we can just round it and add zeroes back on later. We just need to make sure to keep the extra information after the decimal point.</a:t>
            </a:r>
            <a:endParaRPr sz="1400"/>
          </a:p>
          <a:p>
            <a: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sz="1400"/>
              <a:t>while (number &gt;= 10) { tens++, number /= 10.0; }</a:t>
            </a:r>
            <a:endParaRPr sz="1400"/>
          </a:p>
          <a:p>
            <a: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number = int(round(number))</a:t>
            </a:r>
            <a:endParaRPr/>
          </a:p>
          <a:p>
            <a: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sz="1400"/>
              <a:t>while (tens &gt; 0) {tens--, number *= 10; }</a:t>
            </a:r>
            <a:endParaRPr sz="1400"/>
          </a:p>
          <a:p>
            <a:pPr indent="0" lvl="0" marL="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17500" lvl="0" marL="457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Or (since only the first two digits matter):</a:t>
            </a:r>
            <a:endParaRPr sz="1400"/>
          </a:p>
          <a:p>
            <a: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int(round(int(s[0:2]) / 10.0)) * (10**(len(s)-3))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9"/>
          <p:cNvSpPr txBox="1"/>
          <p:nvPr>
            <p:ph type="title"/>
          </p:nvPr>
        </p:nvSpPr>
        <p:spPr>
          <a:xfrm>
            <a:off x="-195775" y="1233175"/>
            <a:ext cx="49923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Crooked Dealing</a:t>
            </a:r>
            <a:endParaRPr/>
          </a:p>
        </p:txBody>
      </p:sp>
      <p:sp>
        <p:nvSpPr>
          <p:cNvPr id="115" name="Google Shape;115;p19"/>
          <p:cNvSpPr txBox="1"/>
          <p:nvPr>
            <p:ph idx="1" type="subTitle"/>
          </p:nvPr>
        </p:nvSpPr>
        <p:spPr>
          <a:xfrm>
            <a:off x="265500" y="2779477"/>
            <a:ext cx="4045200" cy="15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81</a:t>
            </a:r>
            <a:r>
              <a:rPr b="1" lang="en"/>
              <a:t> </a:t>
            </a:r>
            <a:r>
              <a:rPr lang="en"/>
              <a:t>correct • solved at: </a:t>
            </a:r>
            <a:r>
              <a:rPr b="1" lang="en"/>
              <a:t>00:20</a:t>
            </a:r>
            <a:r>
              <a:rPr lang="en"/>
              <a:t> by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/>
              <a:t>Treeniceratops</a:t>
            </a:r>
            <a:endParaRPr b="1" sz="1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/>
              <a:t>University of Cambridge</a:t>
            </a:r>
            <a:endParaRPr b="1" sz="1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br>
              <a:rPr lang="en"/>
            </a:br>
            <a:r>
              <a:rPr lang="en"/>
              <a:t>Author: </a:t>
            </a:r>
            <a:r>
              <a:rPr b="1" lang="en"/>
              <a:t>Robin Lee</a:t>
            </a:r>
            <a:endParaRPr/>
          </a:p>
        </p:txBody>
      </p:sp>
      <p:sp>
        <p:nvSpPr>
          <p:cNvPr id="116" name="Google Shape;116;p1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Overview</a:t>
            </a:r>
            <a:endParaRPr sz="1400"/>
          </a:p>
          <a:p>
            <a:pPr indent="-317500" lvl="0" marL="457200" rtl="0" algn="l">
              <a:spcBef>
                <a:spcPts val="80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Partition some numbers into as many groups of K as possible,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b="1" lang="en" sz="1400"/>
              <a:t>But </a:t>
            </a:r>
            <a:r>
              <a:rPr lang="en" sz="1400"/>
              <a:t>make sure the name number never shows up in the same partition twice.</a:t>
            </a:r>
            <a:endParaRPr sz="1400"/>
          </a:p>
        </p:txBody>
      </p:sp>
      <p:pic>
        <p:nvPicPr>
          <p:cNvPr id="117" name="Google Shape;117;p19"/>
          <p:cNvPicPr preferRelativeResize="0"/>
          <p:nvPr/>
        </p:nvPicPr>
        <p:blipFill rotWithShape="1">
          <a:blip r:embed="rId3">
            <a:alphaModFix/>
          </a:blip>
          <a:srcRect b="-1921" l="0" r="0" t="-1921"/>
          <a:stretch/>
        </p:blipFill>
        <p:spPr>
          <a:xfrm>
            <a:off x="636013" y="148074"/>
            <a:ext cx="3328725" cy="18736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0"/>
          <p:cNvSpPr txBox="1"/>
          <p:nvPr>
            <p:ph idx="4294967295" type="body"/>
          </p:nvPr>
        </p:nvSpPr>
        <p:spPr>
          <a:xfrm>
            <a:off x="311700" y="1769575"/>
            <a:ext cx="2513400" cy="302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Greedy algorithms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Priority queues</a:t>
            </a:r>
            <a:endParaRPr sz="1400"/>
          </a:p>
        </p:txBody>
      </p:sp>
      <p:sp>
        <p:nvSpPr>
          <p:cNvPr id="123" name="Google Shape;123;p20"/>
          <p:cNvSpPr txBox="1"/>
          <p:nvPr>
            <p:ph idx="4294967295"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Crooked Dealing</a:t>
            </a:r>
            <a:r>
              <a:rPr lang="en">
                <a:solidFill>
                  <a:schemeClr val="dk1"/>
                </a:solidFill>
              </a:rPr>
              <a:t>- Solution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24" name="Google Shape;124;p20"/>
          <p:cNvSpPr txBox="1"/>
          <p:nvPr>
            <p:ph idx="4294967295" type="body"/>
          </p:nvPr>
        </p:nvSpPr>
        <p:spPr>
          <a:xfrm>
            <a:off x="311700" y="1152475"/>
            <a:ext cx="2408100" cy="58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2100"/>
              <a:t>Techniques</a:t>
            </a:r>
            <a:endParaRPr b="1" sz="2100"/>
          </a:p>
        </p:txBody>
      </p:sp>
      <p:sp>
        <p:nvSpPr>
          <p:cNvPr id="125" name="Google Shape;125;p20"/>
          <p:cNvSpPr txBox="1"/>
          <p:nvPr>
            <p:ph idx="4294967295" type="body"/>
          </p:nvPr>
        </p:nvSpPr>
        <p:spPr>
          <a:xfrm>
            <a:off x="2825075" y="1152475"/>
            <a:ext cx="6007200" cy="58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2100"/>
              <a:t>Algorithm</a:t>
            </a:r>
            <a:endParaRPr b="1" sz="2100"/>
          </a:p>
        </p:txBody>
      </p:sp>
      <p:sp>
        <p:nvSpPr>
          <p:cNvPr id="126" name="Google Shape;126;p20"/>
          <p:cNvSpPr txBox="1"/>
          <p:nvPr>
            <p:ph idx="4294967295" type="body"/>
          </p:nvPr>
        </p:nvSpPr>
        <p:spPr>
          <a:xfrm>
            <a:off x="2825077" y="1769575"/>
            <a:ext cx="5898300" cy="302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Use a hashmap (or Python’s Counter class) to get the frequency of all the cards. It’s always best to try and get rid of the most frequent card as fast as possible.</a:t>
            </a:r>
            <a:endParaRPr sz="1400"/>
          </a:p>
          <a:p>
            <a: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Put the cards into a priority queue ordered by frequency.</a:t>
            </a:r>
            <a:endParaRPr sz="1400"/>
          </a:p>
          <a:p>
            <a: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While the queue has enough elements to make a hand:</a:t>
            </a:r>
            <a:endParaRPr sz="1400"/>
          </a:p>
          <a:p>
            <a: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Pop the largest K items from the queue</a:t>
            </a:r>
            <a:endParaRPr/>
          </a:p>
          <a:p>
            <a: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Add the values to the answer</a:t>
            </a:r>
            <a:endParaRPr/>
          </a:p>
          <a:p>
            <a: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Reduce the frequencies by one</a:t>
            </a:r>
            <a:endParaRPr/>
          </a:p>
          <a:p>
            <a: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Reinsert the items and new frequencies into the queue</a:t>
            </a:r>
            <a:endParaRPr/>
          </a:p>
          <a:p>
            <a:pPr indent="-31750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"/>
              <a:t>They may not have the same ordering in the queue afterwards.</a:t>
            </a:r>
            <a:endParaRPr/>
          </a:p>
          <a:p>
            <a: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Or, binary search on the answer X, lay the numbers out into a grid with X columns, and the answer is the columns of the grid.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1"/>
          <p:cNvSpPr txBox="1"/>
          <p:nvPr>
            <p:ph type="title"/>
          </p:nvPr>
        </p:nvSpPr>
        <p:spPr>
          <a:xfrm>
            <a:off x="-195775" y="1233175"/>
            <a:ext cx="49923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Dome</a:t>
            </a:r>
            <a:endParaRPr/>
          </a:p>
        </p:txBody>
      </p:sp>
      <p:sp>
        <p:nvSpPr>
          <p:cNvPr id="132" name="Google Shape;132;p21"/>
          <p:cNvSpPr txBox="1"/>
          <p:nvPr>
            <p:ph idx="1" type="subTitle"/>
          </p:nvPr>
        </p:nvSpPr>
        <p:spPr>
          <a:xfrm>
            <a:off x="265500" y="2779477"/>
            <a:ext cx="4045200" cy="15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122</a:t>
            </a:r>
            <a:r>
              <a:rPr b="1" lang="en"/>
              <a:t> </a:t>
            </a:r>
            <a:r>
              <a:rPr lang="en"/>
              <a:t>correct • solved at: </a:t>
            </a:r>
            <a:r>
              <a:rPr b="1" lang="en"/>
              <a:t>00:11</a:t>
            </a:r>
            <a:r>
              <a:rPr lang="en"/>
              <a:t> by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/>
              <a:t>BigBoggerBoys2:ElectricBoogaloo</a:t>
            </a:r>
            <a:endParaRPr b="1" sz="1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/>
              <a:t>Dublin City University</a:t>
            </a:r>
            <a:endParaRPr b="1" sz="1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br>
              <a:rPr lang="en"/>
            </a:br>
            <a:r>
              <a:rPr lang="en"/>
              <a:t>Author: </a:t>
            </a:r>
            <a:r>
              <a:rPr b="1" lang="en"/>
              <a:t>Jim Grimmett</a:t>
            </a:r>
            <a:endParaRPr/>
          </a:p>
        </p:txBody>
      </p:sp>
      <p:sp>
        <p:nvSpPr>
          <p:cNvPr id="133" name="Google Shape;133;p21"/>
          <p:cNvSpPr txBox="1"/>
          <p:nvPr>
            <p:ph idx="2" type="body"/>
          </p:nvPr>
        </p:nvSpPr>
        <p:spPr>
          <a:xfrm>
            <a:off x="4939500" y="724200"/>
            <a:ext cx="3974400" cy="369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Overview</a:t>
            </a:r>
            <a:endParaRPr sz="1400"/>
          </a:p>
          <a:p>
            <a:pPr indent="-317500" lvl="0" marL="457200" rtl="0" algn="l">
              <a:spcBef>
                <a:spcPts val="80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There are some points in 3D space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We have a dome sited at the origin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How big do we have to make the dome to capture K or more of the points?</a:t>
            </a:r>
            <a:endParaRPr sz="1400"/>
          </a:p>
        </p:txBody>
      </p:sp>
      <p:pic>
        <p:nvPicPr>
          <p:cNvPr id="134" name="Google Shape;134;p21"/>
          <p:cNvPicPr preferRelativeResize="0"/>
          <p:nvPr/>
        </p:nvPicPr>
        <p:blipFill rotWithShape="1">
          <a:blip r:embed="rId3">
            <a:alphaModFix/>
          </a:blip>
          <a:srcRect b="0" l="-34711" r="-34694" t="0"/>
          <a:stretch/>
        </p:blipFill>
        <p:spPr>
          <a:xfrm>
            <a:off x="873200" y="132525"/>
            <a:ext cx="2854350" cy="19029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Material">
  <a:themeElements>
    <a:clrScheme name="Material">
      <a:dk1>
        <a:srgbClr val="4285F4"/>
      </a:dk1>
      <a:lt1>
        <a:srgbClr val="FFFFFF"/>
      </a:lt1>
      <a:dk2>
        <a:srgbClr val="424242"/>
      </a:dk2>
      <a:lt2>
        <a:srgbClr val="737373"/>
      </a:lt2>
      <a:accent1>
        <a:srgbClr val="0277BD"/>
      </a:accent1>
      <a:accent2>
        <a:srgbClr val="0F9D58"/>
      </a:accent2>
      <a:accent3>
        <a:srgbClr val="DB4437"/>
      </a:accent3>
      <a:accent4>
        <a:srgbClr val="FAFAFA"/>
      </a:accent4>
      <a:accent5>
        <a:srgbClr val="4FC3F7"/>
      </a:accent5>
      <a:accent6>
        <a:srgbClr val="F4B400"/>
      </a:accent6>
      <a:hlink>
        <a:srgbClr val="4FC3F7"/>
      </a:hlink>
      <a:folHlink>
        <a:srgbClr val="4FC3F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